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31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1.xml.rels" ContentType="application/vnd.openxmlformats-package.relationships+xml"/>
  <Override PartName="/ppt/notesSlides/notesSlide3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77.png" ContentType="image/png"/>
  <Override PartName="/ppt/media/image76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2.png" ContentType="image/png"/>
  <Override PartName="/ppt/media/image71.png" ContentType="image/png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jpeg" ContentType="image/jpeg"/>
  <Override PartName="/ppt/media/image51.jpeg" ContentType="image/jpeg"/>
  <Override PartName="/ppt/media/image50.jpeg" ContentType="image/jpeg"/>
  <Override PartName="/ppt/media/image48.jpeg" ContentType="image/jpe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1.png" ContentType="image/png"/>
  <Override PartName="/ppt/media/image43.jpeg" ContentType="image/jpeg"/>
  <Override PartName="/ppt/media/image54.png" ContentType="image/png"/>
  <Override PartName="/ppt/media/image28.jpeg" ContentType="image/jpe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49.jpeg" ContentType="image/jpe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44.jpeg" ContentType="image/jpe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12.png" ContentType="image/png"/>
  <Override PartName="/ppt/media/image45.jpeg" ContentType="image/jpeg"/>
  <Override PartName="/ppt/media/image47.jpeg" ContentType="image/jpe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42.jpeg" ContentType="image/jpeg"/>
  <Override PartName="/ppt/media/image40.png" ContentType="image/png"/>
  <Override PartName="/ppt/media/image41.png" ContentType="image/png"/>
  <Override PartName="/ppt/media/image22.png" ContentType="image/png"/>
  <Override PartName="/ppt/media/image46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9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D6138CB-4598-41B1-888A-819A1EA79B9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0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AQL deals with ARRAYS, not TABLES.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this case, the Test_Array is 100K x 100K in size, and is divided into 10,000 "chunks" - each of which is 1Kx1K in size.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AQL, attributes are NOT NULL by default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SciDB NULL handling is very different to SQL. (no 3VL)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will support user defined attribute types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"index" elements define both the logical properties of the array (it's size) and the way the array is organized "physically"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We will support a variety of physical distribution schemes over the compute nodes that make up a SciDB instance (next release)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3"/>
          <a:stretch/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/>
          </p:nvPr>
        </p:nvSpPr>
        <p:spPr>
          <a:xfrm>
            <a:off x="6553080" y="6417000"/>
            <a:ext cx="2133360" cy="243720"/>
          </a:xfrm>
          <a:prstGeom prst="rect">
            <a:avLst/>
          </a:prstGeom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ECA321EA-6950-452D-995C-DD35B5B5AB58}" type="slidenum">
              <a:rPr b="0" lang="en-US" sz="11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tIns="91440" bIns="9144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914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371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18288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2860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27432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2004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  <a:p>
            <a:pPr marL="365760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png"/><Relationship Id="rId3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jpeg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jpeg"/><Relationship Id="rId11" Type="http://schemas.openxmlformats.org/officeDocument/2006/relationships/image" Target="../media/image43.jpeg"/><Relationship Id="rId12" Type="http://schemas.openxmlformats.org/officeDocument/2006/relationships/image" Target="../media/image44.jpeg"/><Relationship Id="rId13" Type="http://schemas.openxmlformats.org/officeDocument/2006/relationships/image" Target="../media/image45.jpeg"/><Relationship Id="rId14" Type="http://schemas.openxmlformats.org/officeDocument/2006/relationships/image" Target="../media/image46.jpeg"/><Relationship Id="rId15" Type="http://schemas.openxmlformats.org/officeDocument/2006/relationships/image" Target="../media/image47.jpeg"/><Relationship Id="rId16" Type="http://schemas.openxmlformats.org/officeDocument/2006/relationships/image" Target="../media/image48.jpeg"/><Relationship Id="rId17" Type="http://schemas.openxmlformats.org/officeDocument/2006/relationships/image" Target="../media/image49.jpeg"/><Relationship Id="rId18" Type="http://schemas.openxmlformats.org/officeDocument/2006/relationships/image" Target="../media/image50.jpeg"/><Relationship Id="rId19" Type="http://schemas.openxmlformats.org/officeDocument/2006/relationships/image" Target="../media/image51.jpeg"/><Relationship Id="rId20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47640" y="23144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Modeling Spatio-Temporal Change from Array Data</a:t>
            </a:r>
            <a:r>
              <a:rPr b="1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24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Meng Lu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2590920" y="4724280"/>
            <a:ext cx="457164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Modeling Lab,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Institute for Geoinformatics,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University of Muenster, Germany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6858000" y="6307200"/>
            <a:ext cx="14731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03 - 2017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Shape 163" descr=""/>
          <p:cNvPicPr/>
          <p:nvPr/>
        </p:nvPicPr>
        <p:blipFill>
          <a:blip r:embed="rId1"/>
          <a:stretch/>
        </p:blipFill>
        <p:spPr>
          <a:xfrm>
            <a:off x="2153880" y="2438280"/>
            <a:ext cx="1559520" cy="1371240"/>
          </a:xfrm>
          <a:prstGeom prst="rect">
            <a:avLst/>
          </a:prstGeom>
          <a:ln>
            <a:noFill/>
          </a:ln>
        </p:spPr>
      </p:pic>
      <p:pic>
        <p:nvPicPr>
          <p:cNvPr id="124" name="Shape 164" descr=""/>
          <p:cNvPicPr/>
          <p:nvPr/>
        </p:nvPicPr>
        <p:blipFill>
          <a:blip r:embed="rId2"/>
          <a:stretch/>
        </p:blipFill>
        <p:spPr>
          <a:xfrm>
            <a:off x="4214160" y="2536560"/>
            <a:ext cx="1325160" cy="1272960"/>
          </a:xfrm>
          <a:prstGeom prst="rect">
            <a:avLst/>
          </a:prstGeom>
          <a:ln>
            <a:noFill/>
          </a:ln>
        </p:spPr>
      </p:pic>
      <p:pic>
        <p:nvPicPr>
          <p:cNvPr id="125" name="Shape 165" descr=""/>
          <p:cNvPicPr/>
          <p:nvPr/>
        </p:nvPicPr>
        <p:blipFill>
          <a:blip r:embed="rId3"/>
          <a:stretch/>
        </p:blipFill>
        <p:spPr>
          <a:xfrm>
            <a:off x="6095880" y="2490120"/>
            <a:ext cx="1397520" cy="141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181480" y="380880"/>
            <a:ext cx="5714640" cy="761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 Workflow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Shape 308" descr=""/>
          <p:cNvPicPr/>
          <p:nvPr/>
        </p:nvPicPr>
        <p:blipFill>
          <a:blip r:embed="rId1"/>
          <a:stretch/>
        </p:blipFill>
        <p:spPr>
          <a:xfrm>
            <a:off x="228600" y="101520"/>
            <a:ext cx="6775560" cy="631872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6781680" y="4978440"/>
            <a:ext cx="2590560" cy="147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Procedures follow the arrow of the same color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Blue: seasonality;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Black: trend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666720" y="6433560"/>
            <a:ext cx="1024920" cy="284760"/>
          </a:xfrm>
          <a:prstGeom prst="flowChartConnector">
            <a:avLst/>
          </a:prstGeom>
          <a:solidFill>
            <a:schemeClr val="lt1"/>
          </a:solidFill>
          <a:ln w="255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5" name="CustomShape 5"/>
          <p:cNvSpPr/>
          <p:nvPr/>
        </p:nvSpPr>
        <p:spPr>
          <a:xfrm>
            <a:off x="4267080" y="228600"/>
            <a:ext cx="1599840" cy="411480"/>
          </a:xfrm>
          <a:prstGeom prst="flowChartConnector">
            <a:avLst/>
          </a:prstGeom>
          <a:solidFill>
            <a:schemeClr val="lt1"/>
          </a:solidFill>
          <a:ln w="255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Bfast: 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6"/>
          <p:cNvSpPr/>
          <p:nvPr/>
        </p:nvSpPr>
        <p:spPr>
          <a:xfrm>
            <a:off x="1643760" y="2355480"/>
            <a:ext cx="230760" cy="205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1230120" y="367200"/>
            <a:ext cx="6349320" cy="1974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Integrate Simultaneous Autoregressive Model (SAR) in the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MOSUM/ CUSUM process of </a:t>
            </a:r>
            <a:r>
              <a:rPr b="0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13932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2"/>
          <p:cNvSpPr/>
          <p:nvPr/>
        </p:nvSpPr>
        <p:spPr>
          <a:xfrm>
            <a:off x="552240" y="2342520"/>
            <a:ext cx="8232120" cy="416052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240" name="Shape 326" descr=""/>
          <p:cNvPicPr/>
          <p:nvPr/>
        </p:nvPicPr>
        <p:blipFill>
          <a:blip r:embed="rId1"/>
          <a:stretch/>
        </p:blipFill>
        <p:spPr>
          <a:xfrm>
            <a:off x="0" y="1759320"/>
            <a:ext cx="9079920" cy="26377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CustomShape 2"/>
          <p:cNvSpPr/>
          <p:nvPr/>
        </p:nvSpPr>
        <p:spPr>
          <a:xfrm>
            <a:off x="457200" y="1295280"/>
            <a:ext cx="8534160" cy="48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Bai, J. &amp; Perron, P. (2003), 'Computation and analysis of multiple structural change models',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Journal of applied econometrics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18(1), 1-22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Bai, J. &amp; Perron, P. (1998), 'Estimating and testing linear models with multiple structural changes',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Econometrica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47-78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(1993), Database support for multidimensional discrete data,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David Abel &amp; Beng Chin Ooi, ed., 'Advances in Spatial Databases', Springer Berlin Heidelberg, pp. 191-206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(1999), A Database Array Algebra for Spatio-Temporal Data and Beyond,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RonY. Pinter &amp; Shalom Tsur, ed., 'Next Generation Information Technologies and Systems', Springer Berlin Heidelberg, pp. 76-93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(2009), Designing a Geo-scientific Request Language - A Database Approach,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Marianne Winslett, ed., 'Scientific and Statistical Database Management', Springer Berlin Heidelberg, pp. 56-73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(1999), A database array algebra for spatio-temporal data and beyond, ed., 'Next generation information technologies and systems', Springer, pp. 76-93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(1994), 'Management of multidimensional discrete data',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VLDB Journal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3(4), 401-444.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Killick, R.; Fearnhead, P.; &amp; Eckley, I. A. (2012), ‘Optimal detection of changepoints with a linear computational cost’, 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J. Am. Statist. Assoc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 107, 1590–1598. doi:10.1080/01621459.2012.737745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Leyshock, P. (2012), ‘Agrios: A Hybrid Approach to Scalable Data Analysis Systems’,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Extremely Large Data Base Workshop, presentation.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Libkin, L.; Machlin, R. &amp; Wong, L. (1996), ‘A Query Language for Multidimensional Arrays: Design, Implementation, and Optimization Techniques’,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Proceedings of the 1996 ACM SIGMOD International Conference on Management of Data, ACM, New York, NY, USA, pp. 228-239.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Marathe, A. P. &amp; Salem, K. (1997), ‘A Language for Manipulating Arrays’,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Proceedings of the 23rd International Conference on Very Large Data Bases, Morgan Kaufmann Publishers Inc., San Francisco, CA, USA, pp. 46-55.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Mennis, J. (2010),’ Multidimensional Map Algebra: Design and Implementation of a Spatio‐Temporal GIS Processing Language’, Transactions in GIS, 14(1), 1-21.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Mello, M. P.; Vieira, C. A.; Rudorff, B. F.; Aplin, P.; Santos, R. D. &amp; Aguiar, D. A. (2013), 'STARS: A new method for multitemporal remote sensing',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Geoscience and Remote Sensing, IEEE Transactions on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51(4), 1897-1913.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Novotny, E. V. &amp; Stefan, H. G. (2007), 'Stream flow in Minnesota: Indicator of climate change ', Journal of Hydrology 334, 319-333.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6" name="TextShape 3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Pebesma, E. J. &amp; Wesseling, C. G. (1998), 'Gstat: a program for geostatistical modelling, prediction and simulation',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Computers &amp; Geosciences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24(1), 17-31.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Pebesma, E. J. (2012), 'spacetime: Spatio-Temporal Data in R', Journal of Statistical Software 51(7)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Tomlin, D. C. (1990), 'Geographic information systems and cartographic modeling'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 Development Core Team (2014). ‘R: A language and environment for statistical computing’, R Foundation for Statistical Computing, Vienna, Austria. ISBN 3-900051-07-0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van Ballegooij, A. (2005), RAM: A Multidimensional Array DBMS,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Wolfgang Lindner; Marco Mesiti; Yannis Tzitzikas &amp; AthenaI. Vakali, ed., 'Current Trends in Database Technology - EDBT 2004 Workshops', Springer Berlin Heidelberg, pp. 154-165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Verbesselt, J.; Hyndman, R.; Newnham, G. &amp; Culvenor, D. (2010), 'Detecting trend and seasonal  changes in satellite image time series',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Remote sensing of Environment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114(1), 106-115.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Verbesselt, J.; Hyndman, R.; Zeileis, A. &amp; Culvenor, D. (2010), 'Phenological change detection while accounting for abrupt and gradual trends in satellite image time series',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Remote Sensing of Environment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114(12), 2970-2980.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Verbesselt, J.; Zeileis, A. &amp; Herold, M. (2012), 'Near real-time disturbance detection using satellite image time series',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Remote Sensing of Environment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123, 98-108.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Zeileis, A.; Kleiber, C.; Krammer, W. &amp; Hornik, K. (2003), 'Testing and dating of structural changes in practice ', </a:t>
            </a:r>
            <a:r>
              <a:rPr b="0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Computational Statistics &amp; Data Analysis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44, 109-123.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Zeileis, A.; Leisch, F.; Hornik, K. &amp; Kleiber, C. (2001), 'strucchange. An R package for testing for structural change in linear regression models’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185400" y="1261440"/>
            <a:ext cx="8501040" cy="50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More spatio-temporal modeling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Examine time series and their spatial neighbors to differentiate different types of land cover change, select different change point detection methods for different land cover types.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Represent regression parameters (i.e. seasonal and trend parameters) as spatially correlated random fields, and find break points through examining the residuals from the field.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……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 algebra and database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Comparison between the strength and weakness of operations in SciDB; RasDaMan; Google Earth Engine in array-based spatio-temporal analyses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Expressing the spatio-temporal modeling process with MMA  and extending it to a more comprehensive array algebra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Implementing spatio-temporal modeling process within the array-based DMAS.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2"/>
          <p:cNvSpPr/>
          <p:nvPr/>
        </p:nvSpPr>
        <p:spPr>
          <a:xfrm>
            <a:off x="1981080" y="673560"/>
            <a:ext cx="51685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Further Plans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Reference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Baumann, P. &amp; Holsten, S. (2012), 'A Comparative Analysis of Array Models for Databases.',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International Journal of Database Theory and Application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5(1), 89-120.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Bolin, D., Lindström, J., Eklundh, L., &amp; Lindgren, F. (2009). 'Fast estimation of spatially dependent temporal vegetation trends using Gaussian Markov random fields. Computational Statistics &amp; Data Analysis.' 53(8), 2885–2896. doi:10.1016/j.csda.2008.09.017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Câmara, G.; Freitas, U. M. d. &amp; Cordeiro, J. (1994), 'Towards an algebra of geographical fields',   Campinas, SP: SIBGRAPI.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Câmara, G.; Palomo, D.; de Souza, R. C. M. &amp; de Oliveira, O. R. F. (2005), Towards a Generalized Map Algebra: Principles and Data Types,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'GeoInfo', pp. 66-81.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Cordeiro, J. P. C.; Câmara, G.; Moura, U. F.; Barbosa, C. C. &amp; Almeida, F. (2005), Algebraic Formalism over Maps.,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'GeoInfo', pp. 49-65.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Forkel, M.; Carvalhais, N.; Verbesselt, J.; Mahecha, M. D.; Neigh, C. S. &amp; Reichstein, M. (2013), 'Trend Change Detection in NDVI Time Series: Effects of Inter-Annual Variability and Methodology',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Remote Sensing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5(5), 2113-2144.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Frank, A. (2005), Map Algebra Extended with Functors for Temporal Data,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Jacky Akoka; StephenW. Liddle; Il-Yeol Song; Michela Bertolotto; Isabelle Comyn-Wattiau; Willem-Jan van den Heuvel; Manuel Kolp; Juan Trujillo; Christian Kop &amp; HeinrichC. Mayr, ed., 'Perspectives in Conceptual Modeling', Springer Berlin Heidelberg, pp. 194-207.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Goodrich, D. C.; Fauras, J.M.; Woolhiser, D. A.; Lane, L. J. &amp; Sorooshian, S. (1995), 'Measurement and analysis of small-scale convective storm rainfall variability ',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Journal of Hydrology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173, 283-308.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Jiang, Z., Huete, A. R., Didan, K. &amp; Miura T. (2008). ‘Development of a two-band Enhanced Vegetation Index without a blue band’, Remote Sensing of Environment, 112(10), 3833-3845.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Jong, R.; Verbesselt, J.; Schapman, M. E. &amp; Bruin, S. (2012), 'Trend changes in global greening and browning: contribution of short-term trends to longer-term change', </a:t>
            </a:r>
            <a:r>
              <a:rPr b="0" i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Global Change Biology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18(2), 642-655.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Killick, R.; &amp; Eckley, I. A. (2014), ‘ Changepoint: an R package for changepoint analysis’, Journal of Statistical Software, 58 (3), pp. 1-19.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Shape 1"/>
          <p:cNvSpPr txBox="1"/>
          <p:nvPr/>
        </p:nvSpPr>
        <p:spPr>
          <a:xfrm>
            <a:off x="514080" y="5335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Bringing in change information from neighboring pixels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533520" y="1852200"/>
            <a:ext cx="441936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 spatial neighbors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a  pixel,  if p-value &gt; 0.05 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 p-value &lt; 0.1,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 if average(Neighbors p-value) &lt; 0.1, accept the pixel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8" name="Table 3"/>
          <p:cNvGraphicFramePr/>
          <p:nvPr/>
        </p:nvGraphicFramePr>
        <p:xfrm>
          <a:off x="556560" y="3886200"/>
          <a:ext cx="7924320" cy="761760"/>
        </p:xfrm>
        <a:graphic>
          <a:graphicData uri="http://schemas.openxmlformats.org/drawingml/2006/table">
            <a:tbl>
              <a:tblPr/>
              <a:tblGrid>
                <a:gridCol w="2641320"/>
                <a:gridCol w="2641320"/>
                <a:gridCol w="2641680"/>
              </a:tblGrid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150 by 150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Filtered points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Bfast detected change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6037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Trend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1456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657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9" name="Table 4"/>
          <p:cNvGraphicFramePr/>
          <p:nvPr/>
        </p:nvGraphicFramePr>
        <p:xfrm>
          <a:off x="5638680" y="1828800"/>
          <a:ext cx="3231360" cy="1371240"/>
        </p:xfrm>
        <a:graphic>
          <a:graphicData uri="http://schemas.openxmlformats.org/drawingml/2006/table">
            <a:tbl>
              <a:tblPr/>
              <a:tblGrid>
                <a:gridCol w="1077120"/>
                <a:gridCol w="1077120"/>
                <a:gridCol w="1077120"/>
              </a:tblGrid>
              <a:tr h="457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7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572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0.01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60" name="TextShape 5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375" descr=""/>
          <p:cNvPicPr/>
          <p:nvPr/>
        </p:nvPicPr>
        <p:blipFill>
          <a:blip r:embed="rId1"/>
          <a:srcRect l="14908" t="2462" r="15090" b="0"/>
          <a:stretch/>
        </p:blipFill>
        <p:spPr>
          <a:xfrm>
            <a:off x="6339960" y="3747240"/>
            <a:ext cx="2382480" cy="210168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5725440" y="6262200"/>
            <a:ext cx="33523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p-value=0.1, filtered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256 spatial points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1885 spatio-temporal points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2"/>
          <p:cNvSpPr/>
          <p:nvPr/>
        </p:nvSpPr>
        <p:spPr>
          <a:xfrm>
            <a:off x="1673280" y="2125080"/>
            <a:ext cx="837720" cy="720360"/>
          </a:xfrm>
          <a:prstGeom prst="flowChartMerg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Shape 378" descr=""/>
          <p:cNvPicPr/>
          <p:nvPr/>
        </p:nvPicPr>
        <p:blipFill>
          <a:blip r:embed="rId2"/>
          <a:stretch/>
        </p:blipFill>
        <p:spPr>
          <a:xfrm>
            <a:off x="3284640" y="2187000"/>
            <a:ext cx="909360" cy="555840"/>
          </a:xfrm>
          <a:prstGeom prst="rect">
            <a:avLst/>
          </a:prstGeom>
          <a:ln>
            <a:noFill/>
          </a:ln>
        </p:spPr>
      </p:pic>
      <p:sp>
        <p:nvSpPr>
          <p:cNvPr id="265" name="CustomShape 3"/>
          <p:cNvSpPr/>
          <p:nvPr/>
        </p:nvSpPr>
        <p:spPr>
          <a:xfrm>
            <a:off x="394560" y="1951920"/>
            <a:ext cx="3885840" cy="1066320"/>
          </a:xfrm>
          <a:prstGeom prst="flowChartProcess">
            <a:avLst/>
          </a:pr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4"/>
          <p:cNvSpPr/>
          <p:nvPr/>
        </p:nvSpPr>
        <p:spPr>
          <a:xfrm>
            <a:off x="343080" y="3311640"/>
            <a:ext cx="76579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changes detected in DETER, BFAST and Kriging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7" name="Shape 381" descr=""/>
          <p:cNvPicPr/>
          <p:nvPr/>
        </p:nvPicPr>
        <p:blipFill>
          <a:blip r:embed="rId3"/>
          <a:srcRect l="10321" t="0" r="10631" b="3273"/>
          <a:stretch/>
        </p:blipFill>
        <p:spPr>
          <a:xfrm>
            <a:off x="3389760" y="3755520"/>
            <a:ext cx="2499840" cy="2035440"/>
          </a:xfrm>
          <a:prstGeom prst="rect">
            <a:avLst/>
          </a:prstGeom>
          <a:ln>
            <a:noFill/>
          </a:ln>
        </p:spPr>
      </p:pic>
      <p:pic>
        <p:nvPicPr>
          <p:cNvPr id="268" name="Shape 382" descr=""/>
          <p:cNvPicPr/>
          <p:nvPr/>
        </p:nvPicPr>
        <p:blipFill>
          <a:blip r:embed="rId4"/>
          <a:srcRect l="10321" t="0" r="10941" b="0"/>
          <a:stretch/>
        </p:blipFill>
        <p:spPr>
          <a:xfrm>
            <a:off x="555840" y="3733920"/>
            <a:ext cx="2514240" cy="2095200"/>
          </a:xfrm>
          <a:prstGeom prst="rect">
            <a:avLst/>
          </a:prstGeom>
          <a:ln>
            <a:noFill/>
          </a:ln>
        </p:spPr>
      </p:pic>
      <p:sp>
        <p:nvSpPr>
          <p:cNvPr id="269" name="CustomShape 5"/>
          <p:cNvSpPr/>
          <p:nvPr/>
        </p:nvSpPr>
        <p:spPr>
          <a:xfrm>
            <a:off x="3706920" y="5964120"/>
            <a:ext cx="167616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691 spatial points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6"/>
          <p:cNvSpPr/>
          <p:nvPr/>
        </p:nvSpPr>
        <p:spPr>
          <a:xfrm>
            <a:off x="898560" y="5939280"/>
            <a:ext cx="14385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Deter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7"/>
          <p:cNvSpPr/>
          <p:nvPr/>
        </p:nvSpPr>
        <p:spPr>
          <a:xfrm>
            <a:off x="6624360" y="5964120"/>
            <a:ext cx="15541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Kriging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8"/>
          <p:cNvSpPr/>
          <p:nvPr/>
        </p:nvSpPr>
        <p:spPr>
          <a:xfrm>
            <a:off x="5725440" y="2732040"/>
            <a:ext cx="1676160" cy="3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9"/>
          <p:cNvSpPr/>
          <p:nvPr/>
        </p:nvSpPr>
        <p:spPr>
          <a:xfrm rot="19315200">
            <a:off x="6006600" y="2238480"/>
            <a:ext cx="995040" cy="856800"/>
          </a:xfrm>
          <a:custGeom>
            <a:avLst/>
            <a:gdLst/>
            <a:ahLst/>
            <a:rect l="l" t="t" r="r" b="b"/>
            <a:pathLst>
              <a:path w="1850044" h="1113153">
                <a:moveTo>
                  <a:pt x="0" y="73248"/>
                </a:moveTo>
                <a:cubicBezTo>
                  <a:pt x="635747" y="4518"/>
                  <a:pt x="1271494" y="-64211"/>
                  <a:pt x="1577788" y="109106"/>
                </a:cubicBezTo>
                <a:cubicBezTo>
                  <a:pt x="1884082" y="282423"/>
                  <a:pt x="1860923" y="697788"/>
                  <a:pt x="1837764" y="1113153"/>
                </a:cubicBezTo>
              </a:path>
            </a:pathLst>
          </a:cu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10"/>
          <p:cNvSpPr/>
          <p:nvPr/>
        </p:nvSpPr>
        <p:spPr>
          <a:xfrm rot="10800000">
            <a:off x="5725440" y="2732040"/>
            <a:ext cx="360" cy="67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11"/>
          <p:cNvSpPr/>
          <p:nvPr/>
        </p:nvSpPr>
        <p:spPr>
          <a:xfrm>
            <a:off x="6019920" y="2350080"/>
            <a:ext cx="360" cy="37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12"/>
          <p:cNvSpPr/>
          <p:nvPr/>
        </p:nvSpPr>
        <p:spPr>
          <a:xfrm>
            <a:off x="7010280" y="2394000"/>
            <a:ext cx="360" cy="37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13"/>
          <p:cNvSpPr/>
          <p:nvPr/>
        </p:nvSpPr>
        <p:spPr>
          <a:xfrm>
            <a:off x="7564680" y="2326680"/>
            <a:ext cx="1294920" cy="73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Significance of p-value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0.2, 0.1; 0.05…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14"/>
          <p:cNvSpPr/>
          <p:nvPr/>
        </p:nvSpPr>
        <p:spPr>
          <a:xfrm>
            <a:off x="513360" y="1172160"/>
            <a:ext cx="38858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Different spatio-temporal neighbors for Kriging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5"/>
          <p:cNvSpPr/>
          <p:nvPr/>
        </p:nvSpPr>
        <p:spPr>
          <a:xfrm>
            <a:off x="5113800" y="1172160"/>
            <a:ext cx="409320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Compare the observations with  distribution of Kriging estimations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6"/>
          <p:cNvSpPr/>
          <p:nvPr/>
        </p:nvSpPr>
        <p:spPr>
          <a:xfrm>
            <a:off x="6563520" y="2085480"/>
            <a:ext cx="360" cy="68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17"/>
          <p:cNvSpPr/>
          <p:nvPr/>
        </p:nvSpPr>
        <p:spPr>
          <a:xfrm>
            <a:off x="6781680" y="1838160"/>
            <a:ext cx="2219760" cy="41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Mean = Kriging prediction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Variance =Kriging variance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18"/>
          <p:cNvSpPr txBox="1"/>
          <p:nvPr/>
        </p:nvSpPr>
        <p:spPr>
          <a:xfrm>
            <a:off x="876240" y="395640"/>
            <a:ext cx="6781320" cy="6458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Kriging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9"/>
          <p:cNvSpPr/>
          <p:nvPr/>
        </p:nvSpPr>
        <p:spPr>
          <a:xfrm>
            <a:off x="1645560" y="2162160"/>
            <a:ext cx="837720" cy="720360"/>
          </a:xfrm>
          <a:prstGeom prst="flowChartMerg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20"/>
          <p:cNvSpPr/>
          <p:nvPr/>
        </p:nvSpPr>
        <p:spPr>
          <a:xfrm>
            <a:off x="1618200" y="2197080"/>
            <a:ext cx="837720" cy="720360"/>
          </a:xfrm>
          <a:prstGeom prst="flowChartMerg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21"/>
          <p:cNvSpPr/>
          <p:nvPr/>
        </p:nvSpPr>
        <p:spPr>
          <a:xfrm>
            <a:off x="1613160" y="2223000"/>
            <a:ext cx="837720" cy="720360"/>
          </a:xfrm>
          <a:prstGeom prst="flowChartMerg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22"/>
          <p:cNvSpPr/>
          <p:nvPr/>
        </p:nvSpPr>
        <p:spPr>
          <a:xfrm>
            <a:off x="2590920" y="2109240"/>
            <a:ext cx="609120" cy="645840"/>
          </a:xfrm>
          <a:prstGeom prst="flowChartExtract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23"/>
          <p:cNvSpPr/>
          <p:nvPr/>
        </p:nvSpPr>
        <p:spPr>
          <a:xfrm>
            <a:off x="2590920" y="2151360"/>
            <a:ext cx="609120" cy="645840"/>
          </a:xfrm>
          <a:prstGeom prst="flowChartExtract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24"/>
          <p:cNvSpPr/>
          <p:nvPr/>
        </p:nvSpPr>
        <p:spPr>
          <a:xfrm>
            <a:off x="2590920" y="2170080"/>
            <a:ext cx="609120" cy="645840"/>
          </a:xfrm>
          <a:prstGeom prst="flowChartExtract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25"/>
          <p:cNvSpPr/>
          <p:nvPr/>
        </p:nvSpPr>
        <p:spPr>
          <a:xfrm>
            <a:off x="2590920" y="2215800"/>
            <a:ext cx="609120" cy="645840"/>
          </a:xfrm>
          <a:prstGeom prst="flowChartExtract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26"/>
          <p:cNvSpPr/>
          <p:nvPr/>
        </p:nvSpPr>
        <p:spPr>
          <a:xfrm>
            <a:off x="2590920" y="2241360"/>
            <a:ext cx="609120" cy="645840"/>
          </a:xfrm>
          <a:prstGeom prst="flowChartExtract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27"/>
          <p:cNvSpPr/>
          <p:nvPr/>
        </p:nvSpPr>
        <p:spPr>
          <a:xfrm>
            <a:off x="1959480" y="2089440"/>
            <a:ext cx="190080" cy="128520"/>
          </a:xfrm>
          <a:prstGeom prst="flowChartDecision">
            <a:avLst/>
          </a:prstGeom>
          <a:solidFill>
            <a:schemeClr val="accent5"/>
          </a:solidFill>
          <a:ln w="25560">
            <a:solidFill>
              <a:srgbClr val="377e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28"/>
          <p:cNvSpPr/>
          <p:nvPr/>
        </p:nvSpPr>
        <p:spPr>
          <a:xfrm>
            <a:off x="2800440" y="2113920"/>
            <a:ext cx="190080" cy="128520"/>
          </a:xfrm>
          <a:prstGeom prst="flowChartDecision">
            <a:avLst/>
          </a:prstGeom>
          <a:solidFill>
            <a:schemeClr val="accent5"/>
          </a:solidFill>
          <a:ln w="25560">
            <a:solidFill>
              <a:srgbClr val="377e9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29"/>
          <p:cNvSpPr/>
          <p:nvPr/>
        </p:nvSpPr>
        <p:spPr>
          <a:xfrm>
            <a:off x="495000" y="2169360"/>
            <a:ext cx="831600" cy="654840"/>
          </a:xfrm>
          <a:prstGeom prst="rect">
            <a:avLst/>
          </a:prstGeom>
          <a:noFill/>
          <a:ln w="9360">
            <a:solidFill>
              <a:srgbClr val="92cc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0"/>
          <p:cNvSpPr/>
          <p:nvPr/>
        </p:nvSpPr>
        <p:spPr>
          <a:xfrm flipH="1" rot="10800000">
            <a:off x="660600" y="2169360"/>
            <a:ext cx="165960" cy="12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1"/>
          <p:cNvSpPr/>
          <p:nvPr/>
        </p:nvSpPr>
        <p:spPr>
          <a:xfrm flipH="1" rot="10800000">
            <a:off x="1410120" y="2169360"/>
            <a:ext cx="82800" cy="130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32"/>
          <p:cNvSpPr/>
          <p:nvPr/>
        </p:nvSpPr>
        <p:spPr>
          <a:xfrm>
            <a:off x="661320" y="2034000"/>
            <a:ext cx="748440" cy="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33"/>
          <p:cNvSpPr/>
          <p:nvPr/>
        </p:nvSpPr>
        <p:spPr>
          <a:xfrm flipH="1" rot="10800000">
            <a:off x="1410120" y="2824920"/>
            <a:ext cx="8280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4"/>
          <p:cNvSpPr/>
          <p:nvPr/>
        </p:nvSpPr>
        <p:spPr>
          <a:xfrm>
            <a:off x="1410120" y="2044800"/>
            <a:ext cx="360" cy="51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35"/>
          <p:cNvSpPr/>
          <p:nvPr/>
        </p:nvSpPr>
        <p:spPr>
          <a:xfrm>
            <a:off x="661320" y="2022840"/>
            <a:ext cx="360" cy="53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36"/>
          <p:cNvSpPr/>
          <p:nvPr/>
        </p:nvSpPr>
        <p:spPr>
          <a:xfrm flipH="1">
            <a:off x="494280" y="2562480"/>
            <a:ext cx="165960" cy="26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1" name="CustomShape 37"/>
          <p:cNvSpPr/>
          <p:nvPr/>
        </p:nvSpPr>
        <p:spPr>
          <a:xfrm>
            <a:off x="661320" y="2562480"/>
            <a:ext cx="748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38"/>
          <p:cNvSpPr/>
          <p:nvPr/>
        </p:nvSpPr>
        <p:spPr>
          <a:xfrm>
            <a:off x="910080" y="2131200"/>
            <a:ext cx="150840" cy="178200"/>
          </a:xfrm>
          <a:prstGeom prst="rect">
            <a:avLst/>
          </a:prstGeom>
          <a:noFill/>
          <a:ln w="9360">
            <a:solidFill>
              <a:srgbClr val="92ccdc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9"/>
          <p:cNvSpPr/>
          <p:nvPr/>
        </p:nvSpPr>
        <p:spPr>
          <a:xfrm flipH="1" rot="10800000">
            <a:off x="939600" y="2131200"/>
            <a:ext cx="29880" cy="34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40"/>
          <p:cNvSpPr/>
          <p:nvPr/>
        </p:nvSpPr>
        <p:spPr>
          <a:xfrm flipH="1" rot="10800000">
            <a:off x="1075680" y="2131200"/>
            <a:ext cx="14760" cy="3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1"/>
          <p:cNvSpPr/>
          <p:nvPr/>
        </p:nvSpPr>
        <p:spPr>
          <a:xfrm>
            <a:off x="940320" y="2094120"/>
            <a:ext cx="135720" cy="2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42"/>
          <p:cNvSpPr/>
          <p:nvPr/>
        </p:nvSpPr>
        <p:spPr>
          <a:xfrm flipH="1" rot="10800000">
            <a:off x="1075680" y="2309760"/>
            <a:ext cx="14760" cy="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43"/>
          <p:cNvSpPr/>
          <p:nvPr/>
        </p:nvSpPr>
        <p:spPr>
          <a:xfrm>
            <a:off x="1076400" y="2097000"/>
            <a:ext cx="360" cy="14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CustomShape 44"/>
          <p:cNvSpPr/>
          <p:nvPr/>
        </p:nvSpPr>
        <p:spPr>
          <a:xfrm>
            <a:off x="940320" y="2091240"/>
            <a:ext cx="360" cy="146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45"/>
          <p:cNvSpPr/>
          <p:nvPr/>
        </p:nvSpPr>
        <p:spPr>
          <a:xfrm flipH="1">
            <a:off x="909360" y="2238120"/>
            <a:ext cx="29880" cy="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46"/>
          <p:cNvSpPr/>
          <p:nvPr/>
        </p:nvSpPr>
        <p:spPr>
          <a:xfrm>
            <a:off x="940320" y="2238120"/>
            <a:ext cx="135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TextShape 4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Geoscientific data: 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Massive, diverse, and of high dimensionality </a:t>
            </a:r>
            <a:r>
              <a:rPr b="0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                      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CustomShape 4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5"/>
          <p:cNvSpPr/>
          <p:nvPr/>
        </p:nvSpPr>
        <p:spPr>
          <a:xfrm>
            <a:off x="612720" y="31284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6"/>
          <p:cNvSpPr/>
          <p:nvPr/>
        </p:nvSpPr>
        <p:spPr>
          <a:xfrm>
            <a:off x="765000" y="4651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Shape 176" descr=""/>
          <p:cNvPicPr/>
          <p:nvPr/>
        </p:nvPicPr>
        <p:blipFill>
          <a:blip r:embed="rId1"/>
          <a:stretch/>
        </p:blipFill>
        <p:spPr>
          <a:xfrm>
            <a:off x="4089240" y="4350600"/>
            <a:ext cx="1782360" cy="2055240"/>
          </a:xfrm>
          <a:prstGeom prst="rect">
            <a:avLst/>
          </a:prstGeom>
          <a:ln>
            <a:noFill/>
          </a:ln>
        </p:spPr>
      </p:pic>
      <p:sp>
        <p:nvSpPr>
          <p:cNvPr id="133" name="CustomShape 7"/>
          <p:cNvSpPr/>
          <p:nvPr/>
        </p:nvSpPr>
        <p:spPr>
          <a:xfrm>
            <a:off x="415440" y="3447720"/>
            <a:ext cx="6761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Shape 178" descr=""/>
          <p:cNvPicPr/>
          <p:nvPr/>
        </p:nvPicPr>
        <p:blipFill>
          <a:blip r:embed="rId2"/>
          <a:stretch/>
        </p:blipFill>
        <p:spPr>
          <a:xfrm>
            <a:off x="5747400" y="2064240"/>
            <a:ext cx="3246120" cy="1314720"/>
          </a:xfrm>
          <a:prstGeom prst="rect">
            <a:avLst/>
          </a:prstGeom>
          <a:ln>
            <a:noFill/>
          </a:ln>
        </p:spPr>
      </p:pic>
      <p:pic>
        <p:nvPicPr>
          <p:cNvPr id="135" name="Shape 179" descr=""/>
          <p:cNvPicPr/>
          <p:nvPr/>
        </p:nvPicPr>
        <p:blipFill>
          <a:blip r:embed="rId3"/>
          <a:stretch/>
        </p:blipFill>
        <p:spPr>
          <a:xfrm>
            <a:off x="3045960" y="1789560"/>
            <a:ext cx="2489040" cy="1864440"/>
          </a:xfrm>
          <a:prstGeom prst="rect">
            <a:avLst/>
          </a:prstGeom>
          <a:ln>
            <a:noFill/>
          </a:ln>
        </p:spPr>
      </p:pic>
      <p:pic>
        <p:nvPicPr>
          <p:cNvPr id="136" name="Shape 180" descr=""/>
          <p:cNvPicPr/>
          <p:nvPr/>
        </p:nvPicPr>
        <p:blipFill>
          <a:blip r:embed="rId4"/>
          <a:stretch/>
        </p:blipFill>
        <p:spPr>
          <a:xfrm>
            <a:off x="527400" y="1803960"/>
            <a:ext cx="2079000" cy="1835280"/>
          </a:xfrm>
          <a:prstGeom prst="rect">
            <a:avLst/>
          </a:prstGeom>
          <a:ln>
            <a:noFill/>
          </a:ln>
        </p:spPr>
      </p:pic>
      <p:sp>
        <p:nvSpPr>
          <p:cNvPr id="137" name="CustomShape 8"/>
          <p:cNvSpPr/>
          <p:nvPr/>
        </p:nvSpPr>
        <p:spPr>
          <a:xfrm>
            <a:off x="853920" y="3738240"/>
            <a:ext cx="1248840" cy="13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Landsat 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CustomShape 9"/>
          <p:cNvSpPr/>
          <p:nvPr/>
        </p:nvSpPr>
        <p:spPr>
          <a:xfrm>
            <a:off x="6768720" y="3738240"/>
            <a:ext cx="142740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cubesat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10"/>
          <p:cNvSpPr/>
          <p:nvPr/>
        </p:nvSpPr>
        <p:spPr>
          <a:xfrm>
            <a:off x="3288600" y="3738240"/>
            <a:ext cx="183528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Sentinel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Shape 184" descr=""/>
          <p:cNvPicPr/>
          <p:nvPr/>
        </p:nvPicPr>
        <p:blipFill>
          <a:blip r:embed="rId5"/>
          <a:stretch/>
        </p:blipFill>
        <p:spPr>
          <a:xfrm>
            <a:off x="6626880" y="4350600"/>
            <a:ext cx="2282040" cy="1724760"/>
          </a:xfrm>
          <a:prstGeom prst="rect">
            <a:avLst/>
          </a:prstGeom>
          <a:ln>
            <a:noFill/>
          </a:ln>
        </p:spPr>
      </p:pic>
      <p:sp>
        <p:nvSpPr>
          <p:cNvPr id="141" name="CustomShape 11"/>
          <p:cNvSpPr/>
          <p:nvPr/>
        </p:nvSpPr>
        <p:spPr>
          <a:xfrm>
            <a:off x="415440" y="6075720"/>
            <a:ext cx="4206240" cy="4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in-situ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measurements, model simulations, experiment outputs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12"/>
          <p:cNvSpPr/>
          <p:nvPr/>
        </p:nvSpPr>
        <p:spPr>
          <a:xfrm>
            <a:off x="573480" y="4199040"/>
            <a:ext cx="2489040" cy="50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Earth observations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663120" y="446040"/>
            <a:ext cx="8152920" cy="646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Methodology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Develop a spatio-temporal change detection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Store the data and statistical into multidimensional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Change point detection in time series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Put the result in spatio-temporal cube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Bring in and filter out change points by observing the spatio-temporal neighbors of the  point.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Develop joined spatio-temporal models to integrate spatial context into time series analyses.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Extend the current array-based database management and analytics software (DMAS) to fit into spatio-temporal change detection.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Implement the spatio-temporal statistical models in SciDB using AFL or AQL; in Rasdaman using RaSQL; and in the R interface of SciDB. Compare the efficiency of these implementations in different systems.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Express the spatio-temporal statistical models of different level of complexities in Multidimensional Map Algebra.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Extend the data structure and operators of Multidimensional Map Algebra to higher dimensionality and integrate the extended Multidimensional Map Algebra within array databases.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57200" y="17964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and Process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5" name="Shape 440" descr=""/>
          <p:cNvPicPr/>
          <p:nvPr/>
        </p:nvPicPr>
        <p:blipFill>
          <a:blip r:embed="rId1"/>
          <a:srcRect l="2133" t="25769" r="-2133" b="26223"/>
          <a:stretch/>
        </p:blipFill>
        <p:spPr>
          <a:xfrm>
            <a:off x="551160" y="1263600"/>
            <a:ext cx="2514240" cy="2819160"/>
          </a:xfrm>
          <a:prstGeom prst="rect">
            <a:avLst/>
          </a:prstGeom>
          <a:ln>
            <a:noFill/>
          </a:ln>
        </p:spPr>
      </p:pic>
      <p:sp>
        <p:nvSpPr>
          <p:cNvPr id="316" name="CustomShape 2"/>
          <p:cNvSpPr/>
          <p:nvPr/>
        </p:nvSpPr>
        <p:spPr>
          <a:xfrm flipH="1" rot="10800000">
            <a:off x="3197520" y="3729600"/>
            <a:ext cx="1294920" cy="52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7c60a0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3"/>
          <p:cNvSpPr/>
          <p:nvPr/>
        </p:nvSpPr>
        <p:spPr>
          <a:xfrm>
            <a:off x="3188520" y="3098880"/>
            <a:ext cx="2282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3312360" y="1765800"/>
            <a:ext cx="36572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Testing array 150 by 150 pixels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1559880" y="2876400"/>
            <a:ext cx="151920" cy="151920"/>
          </a:xfrm>
          <a:prstGeom prst="rect">
            <a:avLst/>
          </a:prstGeom>
          <a:solidFill>
            <a:schemeClr val="accent6"/>
          </a:solidFill>
          <a:ln w="25560">
            <a:solidFill>
              <a:srgbClr val="b56e3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0" name="CustomShape 6"/>
          <p:cNvSpPr/>
          <p:nvPr/>
        </p:nvSpPr>
        <p:spPr>
          <a:xfrm>
            <a:off x="1559880" y="1950480"/>
            <a:ext cx="162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custDash>
              <a:ds d="500000" sp="400000"/>
            </a:custDash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7"/>
          <p:cNvSpPr/>
          <p:nvPr/>
        </p:nvSpPr>
        <p:spPr>
          <a:xfrm flipH="1" rot="10800000">
            <a:off x="3312360" y="2914560"/>
            <a:ext cx="1523520" cy="342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custDash>
              <a:ds d="100000" sp="400000"/>
            </a:custDash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8"/>
          <p:cNvSpPr/>
          <p:nvPr/>
        </p:nvSpPr>
        <p:spPr>
          <a:xfrm>
            <a:off x="3333960" y="2248560"/>
            <a:ext cx="37378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Smaller testing array: 40 by 42 pixels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9"/>
          <p:cNvSpPr/>
          <p:nvPr/>
        </p:nvSpPr>
        <p:spPr>
          <a:xfrm>
            <a:off x="3312360" y="1295280"/>
            <a:ext cx="50205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Vegetation index: EVI2 (enhanced vegetation index)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10"/>
          <p:cNvSpPr/>
          <p:nvPr/>
        </p:nvSpPr>
        <p:spPr>
          <a:xfrm>
            <a:off x="152280" y="4281480"/>
            <a:ext cx="883872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Amazonian forest monitoring systems from Brazilian National Institute for Space Research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25" name="Table 11"/>
          <p:cNvGraphicFramePr/>
          <p:nvPr/>
        </p:nvGraphicFramePr>
        <p:xfrm>
          <a:off x="228600" y="4800600"/>
          <a:ext cx="8762760" cy="1828440"/>
        </p:xfrm>
        <a:graphic>
          <a:graphicData uri="http://schemas.openxmlformats.org/drawingml/2006/table">
            <a:tbl>
              <a:tblPr/>
              <a:tblGrid>
                <a:gridCol w="1630440"/>
                <a:gridCol w="1836360"/>
                <a:gridCol w="2057400"/>
                <a:gridCol w="1371600"/>
                <a:gridCol w="1866960"/>
              </a:tblGrid>
              <a:tr h="4129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System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Report frequency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Function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Sensor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Resolution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  <a:tr h="471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DETER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half-monthly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forest degradation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MODIS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250m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  <a:tr h="4716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PRODES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f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Yearly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f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forest clear cutting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f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Landsat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f9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30m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ff3f9"/>
                    </a:solidFill>
                  </a:tcPr>
                </a:tc>
              </a:tr>
              <a:tr h="47232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DEGRAD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Yearly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forest degradation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Landsat 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30m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be5f1"/>
                    </a:solidFill>
                  </a:tcPr>
                </a:tc>
              </a:tr>
            </a:tbl>
          </a:graphicData>
        </a:graphic>
      </p:graphicFrame>
      <p:sp>
        <p:nvSpPr>
          <p:cNvPr id="326" name="CustomShape 12"/>
          <p:cNvSpPr/>
          <p:nvPr/>
        </p:nvSpPr>
        <p:spPr>
          <a:xfrm>
            <a:off x="4419720" y="3729600"/>
            <a:ext cx="39135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Change point detection method: </a:t>
            </a: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TextShape 1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299160" y="1522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Study case 2 : Land cover change detection with historical MODIS satellite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304920" y="1638360"/>
            <a:ext cx="5562360" cy="685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Study site: 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Juara, Mato Grosso, Brazil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16200" y="4913640"/>
            <a:ext cx="2938320" cy="209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Noto Symbo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Description: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Noto Symbo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MOD09Q1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250 mts spatial resolution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 days temporal resolution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4800 x 4800 pixels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 bands (red, nir, qc)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13 years of data (since 2000)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HDF format tiles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91680" indent="-30240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1" name="Shape 460" descr=""/>
          <p:cNvPicPr/>
          <p:nvPr/>
        </p:nvPicPr>
        <p:blipFill>
          <a:blip r:embed="rId1"/>
          <a:stretch/>
        </p:blipFill>
        <p:spPr>
          <a:xfrm>
            <a:off x="1218240" y="1828800"/>
            <a:ext cx="7250040" cy="2003040"/>
          </a:xfrm>
          <a:prstGeom prst="rect">
            <a:avLst/>
          </a:prstGeom>
          <a:ln>
            <a:noFill/>
          </a:ln>
        </p:spPr>
      </p:pic>
      <p:sp>
        <p:nvSpPr>
          <p:cNvPr id="332" name="CustomShape 4"/>
          <p:cNvSpPr/>
          <p:nvPr/>
        </p:nvSpPr>
        <p:spPr>
          <a:xfrm>
            <a:off x="685800" y="4114800"/>
            <a:ext cx="84265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MODIS images -&gt; dense three dimensional spatio-temporal array in SciDB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The spatial coordinates and temporal information can be retrieved from the array index.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5"/>
          <p:cNvSpPr/>
          <p:nvPr/>
        </p:nvSpPr>
        <p:spPr>
          <a:xfrm>
            <a:off x="6705720" y="3762360"/>
            <a:ext cx="17920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852*948*634 (t)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6"/>
          <p:cNvSpPr/>
          <p:nvPr/>
        </p:nvSpPr>
        <p:spPr>
          <a:xfrm>
            <a:off x="2669040" y="5157000"/>
            <a:ext cx="7115040" cy="116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in SciDB: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    name     start     length        chunk_interval   chunk_overlap   low       high      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     col_id     58828    852            502                              5                 58828   59679    int64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      row_id   48103    948            502                               5                48103   49050    int64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      time_id      0        9201           1                                   0                  6           643        int64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7"/>
          <p:cNvSpPr/>
          <p:nvPr/>
        </p:nvSpPr>
        <p:spPr>
          <a:xfrm>
            <a:off x="2666880" y="5122080"/>
            <a:ext cx="6248160" cy="1278360"/>
          </a:xfrm>
          <a:prstGeom prst="rect">
            <a:avLst/>
          </a:pr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TextShape 8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TextShape 1"/>
          <p:cNvSpPr txBox="1"/>
          <p:nvPr/>
        </p:nvSpPr>
        <p:spPr>
          <a:xfrm>
            <a:off x="5181480" y="380880"/>
            <a:ext cx="5714640" cy="761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 Workflow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38" name="Shape 471" descr=""/>
          <p:cNvPicPr/>
          <p:nvPr/>
        </p:nvPicPr>
        <p:blipFill>
          <a:blip r:embed="rId1"/>
          <a:stretch/>
        </p:blipFill>
        <p:spPr>
          <a:xfrm>
            <a:off x="228600" y="101520"/>
            <a:ext cx="6775200" cy="631836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6781680" y="4978440"/>
            <a:ext cx="2590560" cy="14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Procedures follow the arrow of the same color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Blue: seasonality;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Black: trend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CustomShape 3"/>
          <p:cNvSpPr/>
          <p:nvPr/>
        </p:nvSpPr>
        <p:spPr>
          <a:xfrm>
            <a:off x="666720" y="6433560"/>
            <a:ext cx="1024920" cy="284760"/>
          </a:xfrm>
          <a:prstGeom prst="flowChartConnector">
            <a:avLst/>
          </a:prstGeom>
          <a:solidFill>
            <a:schemeClr val="lt1"/>
          </a:solidFill>
          <a:ln w="255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42" name="CustomShape 5"/>
          <p:cNvSpPr/>
          <p:nvPr/>
        </p:nvSpPr>
        <p:spPr>
          <a:xfrm>
            <a:off x="4267080" y="228600"/>
            <a:ext cx="1599840" cy="411480"/>
          </a:xfrm>
          <a:prstGeom prst="flowChartConnector">
            <a:avLst/>
          </a:prstGeom>
          <a:solidFill>
            <a:schemeClr val="lt1"/>
          </a:solidFill>
          <a:ln w="25560">
            <a:solidFill>
              <a:schemeClr val="accent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Bfast: Start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348840" y="685800"/>
            <a:ext cx="8229240" cy="533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Examples of Array Data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4" name="Shape 481" descr=""/>
          <p:cNvPicPr/>
          <p:nvPr/>
        </p:nvPicPr>
        <p:blipFill>
          <a:blip r:embed="rId1"/>
          <a:stretch/>
        </p:blipFill>
        <p:spPr>
          <a:xfrm>
            <a:off x="6896880" y="4450320"/>
            <a:ext cx="1983600" cy="1744200"/>
          </a:xfrm>
          <a:prstGeom prst="rect">
            <a:avLst/>
          </a:prstGeom>
          <a:ln>
            <a:noFill/>
          </a:ln>
        </p:spPr>
      </p:pic>
      <p:pic>
        <p:nvPicPr>
          <p:cNvPr id="345" name="Shape 482" descr=""/>
          <p:cNvPicPr/>
          <p:nvPr/>
        </p:nvPicPr>
        <p:blipFill>
          <a:blip r:embed="rId2"/>
          <a:stretch/>
        </p:blipFill>
        <p:spPr>
          <a:xfrm>
            <a:off x="4495680" y="4572000"/>
            <a:ext cx="2242800" cy="150048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457200" y="1371600"/>
            <a:ext cx="3962160" cy="48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 important portion of earth system observations and simulated data can be represented as multidimensional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1-D: time series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2-D: satellite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3-D: satellite image time series; multi-spectral data; subsurface hydrological data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4-D: hyper-spectral remote sensing time series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5-D: different sensors, sensor bands, spatial coordinates, and time (sensors /bands/x/y/t).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n-D …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3"/>
          <p:cNvSpPr/>
          <p:nvPr/>
        </p:nvSpPr>
        <p:spPr>
          <a:xfrm>
            <a:off x="5348160" y="3265560"/>
            <a:ext cx="3123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48" name="CustomShape 4"/>
          <p:cNvSpPr/>
          <p:nvPr/>
        </p:nvSpPr>
        <p:spPr>
          <a:xfrm>
            <a:off x="8030160" y="3418200"/>
            <a:ext cx="6854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5"/>
          <p:cNvSpPr/>
          <p:nvPr/>
        </p:nvSpPr>
        <p:spPr>
          <a:xfrm rot="10800000">
            <a:off x="5366160" y="3265560"/>
            <a:ext cx="360" cy="966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CustomShape 6"/>
          <p:cNvSpPr/>
          <p:nvPr/>
        </p:nvSpPr>
        <p:spPr>
          <a:xfrm>
            <a:off x="4648320" y="2298600"/>
            <a:ext cx="789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7"/>
          <p:cNvSpPr/>
          <p:nvPr/>
        </p:nvSpPr>
        <p:spPr>
          <a:xfrm>
            <a:off x="5473800" y="2503800"/>
            <a:ext cx="2845800" cy="685440"/>
          </a:xfrm>
          <a:custGeom>
            <a:avLst/>
            <a:gdLst/>
            <a:ahLst/>
            <a:rect l="l" t="t" r="r" b="b"/>
            <a:pathLst>
              <a:path w="3576917" h="1443318">
                <a:moveTo>
                  <a:pt x="0" y="1039906"/>
                </a:moveTo>
                <a:cubicBezTo>
                  <a:pt x="78441" y="660400"/>
                  <a:pt x="156882" y="280894"/>
                  <a:pt x="233082" y="277906"/>
                </a:cubicBezTo>
                <a:cubicBezTo>
                  <a:pt x="309282" y="274918"/>
                  <a:pt x="391459" y="1018989"/>
                  <a:pt x="457200" y="1021977"/>
                </a:cubicBezTo>
                <a:cubicBezTo>
                  <a:pt x="522941" y="1024965"/>
                  <a:pt x="578223" y="298824"/>
                  <a:pt x="627529" y="295836"/>
                </a:cubicBezTo>
                <a:cubicBezTo>
                  <a:pt x="676835" y="292848"/>
                  <a:pt x="708212" y="1011519"/>
                  <a:pt x="753035" y="1004048"/>
                </a:cubicBezTo>
                <a:cubicBezTo>
                  <a:pt x="797859" y="996577"/>
                  <a:pt x="850152" y="240553"/>
                  <a:pt x="896470" y="251012"/>
                </a:cubicBezTo>
                <a:cubicBezTo>
                  <a:pt x="942788" y="261471"/>
                  <a:pt x="977153" y="1072777"/>
                  <a:pt x="1030941" y="1066800"/>
                </a:cubicBezTo>
                <a:cubicBezTo>
                  <a:pt x="1084729" y="1060824"/>
                  <a:pt x="1166906" y="309282"/>
                  <a:pt x="1219200" y="215153"/>
                </a:cubicBezTo>
                <a:cubicBezTo>
                  <a:pt x="1271494" y="121024"/>
                  <a:pt x="1304364" y="518459"/>
                  <a:pt x="1344705" y="502024"/>
                </a:cubicBezTo>
                <a:cubicBezTo>
                  <a:pt x="1385046" y="485589"/>
                  <a:pt x="1426882" y="110566"/>
                  <a:pt x="1461247" y="116542"/>
                </a:cubicBezTo>
                <a:cubicBezTo>
                  <a:pt x="1495612" y="122518"/>
                  <a:pt x="1516529" y="542365"/>
                  <a:pt x="1550894" y="537883"/>
                </a:cubicBezTo>
                <a:cubicBezTo>
                  <a:pt x="1585259" y="533401"/>
                  <a:pt x="1624106" y="91142"/>
                  <a:pt x="1667435" y="89648"/>
                </a:cubicBezTo>
                <a:cubicBezTo>
                  <a:pt x="1710764" y="88154"/>
                  <a:pt x="1775011" y="543859"/>
                  <a:pt x="1810870" y="528918"/>
                </a:cubicBezTo>
                <a:cubicBezTo>
                  <a:pt x="1846729" y="513977"/>
                  <a:pt x="1839259" y="0"/>
                  <a:pt x="1882588" y="0"/>
                </a:cubicBezTo>
                <a:cubicBezTo>
                  <a:pt x="1925917" y="0"/>
                  <a:pt x="2018553" y="467659"/>
                  <a:pt x="2070847" y="528918"/>
                </a:cubicBezTo>
                <a:cubicBezTo>
                  <a:pt x="2123141" y="590177"/>
                  <a:pt x="2148541" y="319741"/>
                  <a:pt x="2196353" y="367553"/>
                </a:cubicBezTo>
                <a:cubicBezTo>
                  <a:pt x="2244165" y="415365"/>
                  <a:pt x="2306917" y="805330"/>
                  <a:pt x="2357717" y="815789"/>
                </a:cubicBezTo>
                <a:cubicBezTo>
                  <a:pt x="2408517" y="826248"/>
                  <a:pt x="2450353" y="428812"/>
                  <a:pt x="2501153" y="430306"/>
                </a:cubicBezTo>
                <a:cubicBezTo>
                  <a:pt x="2551953" y="431800"/>
                  <a:pt x="2596776" y="841188"/>
                  <a:pt x="2662517" y="824753"/>
                </a:cubicBezTo>
                <a:cubicBezTo>
                  <a:pt x="2728258" y="808318"/>
                  <a:pt x="2823882" y="315260"/>
                  <a:pt x="2895600" y="331695"/>
                </a:cubicBezTo>
                <a:cubicBezTo>
                  <a:pt x="2967318" y="348130"/>
                  <a:pt x="3022600" y="923365"/>
                  <a:pt x="3092823" y="923365"/>
                </a:cubicBezTo>
                <a:cubicBezTo>
                  <a:pt x="3163046" y="923365"/>
                  <a:pt x="3261659" y="404907"/>
                  <a:pt x="3316941" y="331695"/>
                </a:cubicBezTo>
                <a:cubicBezTo>
                  <a:pt x="3372223" y="258483"/>
                  <a:pt x="3388658" y="451225"/>
                  <a:pt x="3424517" y="484095"/>
                </a:cubicBezTo>
                <a:cubicBezTo>
                  <a:pt x="3460376" y="516965"/>
                  <a:pt x="3509682" y="440765"/>
                  <a:pt x="3532094" y="528918"/>
                </a:cubicBezTo>
                <a:cubicBezTo>
                  <a:pt x="3554506" y="617071"/>
                  <a:pt x="3554506" y="903941"/>
                  <a:pt x="3558988" y="1013012"/>
                </a:cubicBezTo>
                <a:cubicBezTo>
                  <a:pt x="3563470" y="1122083"/>
                  <a:pt x="3556000" y="1111624"/>
                  <a:pt x="3558988" y="1183342"/>
                </a:cubicBezTo>
                <a:cubicBezTo>
                  <a:pt x="3561976" y="1255060"/>
                  <a:pt x="3573929" y="1397000"/>
                  <a:pt x="3576917" y="1443318"/>
                </a:cubicBezTo>
              </a:path>
            </a:pathLst>
          </a:cu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52" name="TextShape 8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5715360" y="1720800"/>
            <a:ext cx="342828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Select appropriate change point detection method based on situations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510200" y="2517840"/>
            <a:ext cx="322344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Joined spatio-temporal statistical 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6" name="TextShape 4"/>
          <p:cNvSpPr txBox="1"/>
          <p:nvPr/>
        </p:nvSpPr>
        <p:spPr>
          <a:xfrm>
            <a:off x="1707120" y="189360"/>
            <a:ext cx="61718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Methodology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CustomShape 5"/>
          <p:cNvSpPr/>
          <p:nvPr/>
        </p:nvSpPr>
        <p:spPr>
          <a:xfrm>
            <a:off x="2642040" y="2017800"/>
            <a:ext cx="291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6"/>
          <p:cNvSpPr/>
          <p:nvPr/>
        </p:nvSpPr>
        <p:spPr>
          <a:xfrm>
            <a:off x="7391520" y="2343600"/>
            <a:ext cx="36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59" name="CustomShape 7"/>
          <p:cNvSpPr/>
          <p:nvPr/>
        </p:nvSpPr>
        <p:spPr>
          <a:xfrm>
            <a:off x="425520" y="1805400"/>
            <a:ext cx="21988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Change point detection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8"/>
          <p:cNvSpPr/>
          <p:nvPr/>
        </p:nvSpPr>
        <p:spPr>
          <a:xfrm>
            <a:off x="5105520" y="2430000"/>
            <a:ext cx="248760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Integrate spatial information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9"/>
          <p:cNvSpPr/>
          <p:nvPr/>
        </p:nvSpPr>
        <p:spPr>
          <a:xfrm>
            <a:off x="2820960" y="1657440"/>
            <a:ext cx="320004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Time series analyses per pixel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10"/>
          <p:cNvSpPr/>
          <p:nvPr/>
        </p:nvSpPr>
        <p:spPr>
          <a:xfrm>
            <a:off x="326520" y="5679000"/>
            <a:ext cx="38034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Other change detection methods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1"/>
          <p:cNvSpPr/>
          <p:nvPr/>
        </p:nvSpPr>
        <p:spPr>
          <a:xfrm>
            <a:off x="425520" y="4291920"/>
            <a:ext cx="37612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Express the spatio-temporal model  MMA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12"/>
          <p:cNvSpPr/>
          <p:nvPr/>
        </p:nvSpPr>
        <p:spPr>
          <a:xfrm>
            <a:off x="4750920" y="4344480"/>
            <a:ext cx="41940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Extend the operator and data structure of MMA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CustomShape 13"/>
          <p:cNvSpPr/>
          <p:nvPr/>
        </p:nvSpPr>
        <p:spPr>
          <a:xfrm flipH="1" rot="10800000">
            <a:off x="4597200" y="4473720"/>
            <a:ext cx="30996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6" name="CustomShape 14"/>
          <p:cNvSpPr/>
          <p:nvPr/>
        </p:nvSpPr>
        <p:spPr>
          <a:xfrm>
            <a:off x="293040" y="5968080"/>
            <a:ext cx="26218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Information integration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5"/>
          <p:cNvSpPr/>
          <p:nvPr/>
        </p:nvSpPr>
        <p:spPr>
          <a:xfrm>
            <a:off x="371160" y="4208040"/>
            <a:ext cx="360" cy="136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6923f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68" name="CustomShape 16"/>
          <p:cNvSpPr/>
          <p:nvPr/>
        </p:nvSpPr>
        <p:spPr>
          <a:xfrm>
            <a:off x="4952880" y="6397920"/>
            <a:ext cx="332028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MMA: Multidimensional Map Algebra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7"/>
          <p:cNvSpPr/>
          <p:nvPr/>
        </p:nvSpPr>
        <p:spPr>
          <a:xfrm>
            <a:off x="4771080" y="4888800"/>
            <a:ext cx="40986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Implement extended MMA in SciDB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8"/>
          <p:cNvSpPr/>
          <p:nvPr/>
        </p:nvSpPr>
        <p:spPr>
          <a:xfrm rot="10800000">
            <a:off x="4591440" y="5136120"/>
            <a:ext cx="309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19"/>
          <p:cNvSpPr/>
          <p:nvPr/>
        </p:nvSpPr>
        <p:spPr>
          <a:xfrm>
            <a:off x="442800" y="4807800"/>
            <a:ext cx="383760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Implement the spatio-temporal models within SciDB with extended MMA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20"/>
          <p:cNvSpPr/>
          <p:nvPr/>
        </p:nvSpPr>
        <p:spPr>
          <a:xfrm>
            <a:off x="125280" y="3836520"/>
            <a:ext cx="814788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Extend the data analytic power of array-based DMAS to fit into spatio-temporal change modeling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CustomShape 21"/>
          <p:cNvSpPr/>
          <p:nvPr/>
        </p:nvSpPr>
        <p:spPr>
          <a:xfrm>
            <a:off x="432000" y="1786320"/>
            <a:ext cx="2153160" cy="35712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4" name="CustomShape 22"/>
          <p:cNvSpPr/>
          <p:nvPr/>
        </p:nvSpPr>
        <p:spPr>
          <a:xfrm>
            <a:off x="1295280" y="3121920"/>
            <a:ext cx="360" cy="563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6923f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23"/>
          <p:cNvSpPr/>
          <p:nvPr/>
        </p:nvSpPr>
        <p:spPr>
          <a:xfrm>
            <a:off x="5334120" y="2957040"/>
            <a:ext cx="3704040" cy="35712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24"/>
          <p:cNvSpPr/>
          <p:nvPr/>
        </p:nvSpPr>
        <p:spPr>
          <a:xfrm>
            <a:off x="5698440" y="1691280"/>
            <a:ext cx="3273480" cy="61416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7" name="CustomShape 25"/>
          <p:cNvSpPr/>
          <p:nvPr/>
        </p:nvSpPr>
        <p:spPr>
          <a:xfrm>
            <a:off x="463680" y="4304880"/>
            <a:ext cx="3761280" cy="35064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26"/>
          <p:cNvSpPr/>
          <p:nvPr/>
        </p:nvSpPr>
        <p:spPr>
          <a:xfrm>
            <a:off x="447480" y="4861440"/>
            <a:ext cx="3761280" cy="477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9" name="CustomShape 27"/>
          <p:cNvSpPr/>
          <p:nvPr/>
        </p:nvSpPr>
        <p:spPr>
          <a:xfrm>
            <a:off x="4696200" y="4298040"/>
            <a:ext cx="4173480" cy="38448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28"/>
          <p:cNvSpPr/>
          <p:nvPr/>
        </p:nvSpPr>
        <p:spPr>
          <a:xfrm>
            <a:off x="4700880" y="4861440"/>
            <a:ext cx="4150800" cy="477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2600">
            <a:solidFill>
              <a:srgbClr val="92d05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9"/>
          <p:cNvSpPr/>
          <p:nvPr/>
        </p:nvSpPr>
        <p:spPr>
          <a:xfrm>
            <a:off x="8870040" y="4513680"/>
            <a:ext cx="360" cy="358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0"/>
          <p:cNvSpPr/>
          <p:nvPr/>
        </p:nvSpPr>
        <p:spPr>
          <a:xfrm>
            <a:off x="2850840" y="2259720"/>
            <a:ext cx="182160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Filter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CustomShape 31"/>
          <p:cNvSpPr/>
          <p:nvPr/>
        </p:nvSpPr>
        <p:spPr>
          <a:xfrm>
            <a:off x="5329800" y="2950920"/>
            <a:ext cx="40410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change detection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CustomShape 32"/>
          <p:cNvSpPr/>
          <p:nvPr/>
        </p:nvSpPr>
        <p:spPr>
          <a:xfrm>
            <a:off x="181800" y="1300320"/>
            <a:ext cx="457164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Develop a spatio-temporal change detection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33"/>
          <p:cNvSpPr/>
          <p:nvPr/>
        </p:nvSpPr>
        <p:spPr>
          <a:xfrm>
            <a:off x="4786200" y="2390760"/>
            <a:ext cx="117360" cy="353160"/>
          </a:xfrm>
          <a:prstGeom prst="rightBrace">
            <a:avLst>
              <a:gd name="adj1" fmla="val 8333"/>
              <a:gd name="adj2" fmla="val 50000"/>
            </a:avLst>
          </a:pr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4"/>
          <p:cNvSpPr/>
          <p:nvPr/>
        </p:nvSpPr>
        <p:spPr>
          <a:xfrm>
            <a:off x="1295280" y="3120480"/>
            <a:ext cx="3885840" cy="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6923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7" name="CustomShape 35"/>
          <p:cNvSpPr/>
          <p:nvPr/>
        </p:nvSpPr>
        <p:spPr>
          <a:xfrm>
            <a:off x="1386000" y="3135600"/>
            <a:ext cx="2875320" cy="30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scale the change detection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36"/>
          <p:cNvSpPr/>
          <p:nvPr/>
        </p:nvSpPr>
        <p:spPr>
          <a:xfrm>
            <a:off x="371160" y="5637240"/>
            <a:ext cx="3053880" cy="760320"/>
          </a:xfrm>
          <a:prstGeom prst="rect">
            <a:avLst/>
          </a:prstGeom>
          <a:noFill/>
          <a:ln w="9360">
            <a:solidFill>
              <a:srgbClr val="395e8a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extShape 1"/>
          <p:cNvSpPr txBox="1"/>
          <p:nvPr/>
        </p:nvSpPr>
        <p:spPr>
          <a:xfrm>
            <a:off x="457200" y="45720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Precision with different significance level in empirical process (MOSUM)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Shape 537" descr=""/>
          <p:cNvPicPr/>
          <p:nvPr/>
        </p:nvPicPr>
        <p:blipFill>
          <a:blip r:embed="rId1"/>
          <a:stretch/>
        </p:blipFill>
        <p:spPr>
          <a:xfrm>
            <a:off x="1596960" y="2933280"/>
            <a:ext cx="5562360" cy="356004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523080" y="1879920"/>
            <a:ext cx="8610120" cy="10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Precision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(producer’s accuracy)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TP /(TP+FP) 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Represents how well reference pixels of the  ground cover type are classified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6893280" y="5657400"/>
            <a:ext cx="213336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TP : True Positive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FP:  False Positive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Study cases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450000" y="15174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Rainfall Pattern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Study site: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Walnut Gulch Experimental Watershed, Arizona, USA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Minnesota River Basin, USA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Description: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Semi-arid watershed with dense rainfall gauge network, 50-year records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Entire river basin with sparse rainfall gauge network, 100-year records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Rainfall gauge data with regular and irregular  time series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Land Cover Change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Study site: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Juara, Mato Grosso, Brazil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Description: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Under drastic land cover change, 13-year historical image archive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MODIS Remote Sensing satellite images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6" name="Shape 547" descr=""/>
          <p:cNvPicPr/>
          <p:nvPr/>
        </p:nvPicPr>
        <p:blipFill>
          <a:blip r:embed="rId1"/>
          <a:stretch/>
        </p:blipFill>
        <p:spPr>
          <a:xfrm>
            <a:off x="7037640" y="2819520"/>
            <a:ext cx="1641600" cy="1143000"/>
          </a:xfrm>
          <a:prstGeom prst="rect">
            <a:avLst/>
          </a:prstGeom>
          <a:ln>
            <a:noFill/>
          </a:ln>
        </p:spPr>
      </p:pic>
      <p:pic>
        <p:nvPicPr>
          <p:cNvPr id="397" name="Shape 548" descr=""/>
          <p:cNvPicPr/>
          <p:nvPr/>
        </p:nvPicPr>
        <p:blipFill>
          <a:blip r:embed="rId2"/>
          <a:stretch/>
        </p:blipFill>
        <p:spPr>
          <a:xfrm>
            <a:off x="6276600" y="1364040"/>
            <a:ext cx="1188000" cy="1218960"/>
          </a:xfrm>
          <a:prstGeom prst="rect">
            <a:avLst/>
          </a:prstGeom>
          <a:ln>
            <a:noFill/>
          </a:ln>
        </p:spPr>
      </p:pic>
      <p:sp>
        <p:nvSpPr>
          <p:cNvPr id="398" name="CustomShape 3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99" name="Shape 550" descr=""/>
          <p:cNvPicPr/>
          <p:nvPr/>
        </p:nvPicPr>
        <p:blipFill>
          <a:blip r:embed="rId3"/>
          <a:stretch/>
        </p:blipFill>
        <p:spPr>
          <a:xfrm>
            <a:off x="6925320" y="4572000"/>
            <a:ext cx="1866240" cy="1397880"/>
          </a:xfrm>
          <a:prstGeom prst="rect">
            <a:avLst/>
          </a:prstGeom>
          <a:ln>
            <a:noFill/>
          </a:ln>
        </p:spPr>
      </p:pic>
      <p:pic>
        <p:nvPicPr>
          <p:cNvPr id="400" name="Shape 551" descr=""/>
          <p:cNvPicPr/>
          <p:nvPr/>
        </p:nvPicPr>
        <p:blipFill>
          <a:blip r:embed="rId4"/>
          <a:stretch/>
        </p:blipFill>
        <p:spPr>
          <a:xfrm>
            <a:off x="7696080" y="1219320"/>
            <a:ext cx="1175760" cy="1356120"/>
          </a:xfrm>
          <a:prstGeom prst="rect">
            <a:avLst/>
          </a:prstGeom>
          <a:ln>
            <a:noFill/>
          </a:ln>
        </p:spPr>
      </p:pic>
      <p:pic>
        <p:nvPicPr>
          <p:cNvPr id="401" name="Shape 552" descr=""/>
          <p:cNvPicPr/>
          <p:nvPr/>
        </p:nvPicPr>
        <p:blipFill>
          <a:blip r:embed="rId5"/>
          <a:stretch/>
        </p:blipFill>
        <p:spPr>
          <a:xfrm>
            <a:off x="5132520" y="5513040"/>
            <a:ext cx="1689840" cy="914040"/>
          </a:xfrm>
          <a:prstGeom prst="rect">
            <a:avLst/>
          </a:prstGeom>
          <a:ln>
            <a:noFill/>
          </a:ln>
        </p:spPr>
      </p:pic>
      <p:sp>
        <p:nvSpPr>
          <p:cNvPr id="402" name="TextShape 4"/>
          <p:cNvSpPr txBox="1"/>
          <p:nvPr/>
        </p:nvSpPr>
        <p:spPr>
          <a:xfrm>
            <a:off x="6516360" y="632448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Spatial pattern of </a:t>
            </a:r>
            <a:r>
              <a:rPr b="0" i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residuals and bfast parameters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"/>
          <p:cNvSpPr/>
          <p:nvPr/>
        </p:nvSpPr>
        <p:spPr>
          <a:xfrm>
            <a:off x="327240" y="4626360"/>
            <a:ext cx="48135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Spatial correlation of bfast  residuals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5105520" y="1523880"/>
            <a:ext cx="403812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Spatial correlation of bfast 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6" name="Shape 561" descr=""/>
          <p:cNvPicPr/>
          <p:nvPr/>
        </p:nvPicPr>
        <p:blipFill>
          <a:blip r:embed="rId1"/>
          <a:stretch/>
        </p:blipFill>
        <p:spPr>
          <a:xfrm>
            <a:off x="228600" y="1480320"/>
            <a:ext cx="4206240" cy="4206240"/>
          </a:xfrm>
          <a:prstGeom prst="rect">
            <a:avLst/>
          </a:prstGeom>
          <a:ln>
            <a:noFill/>
          </a:ln>
        </p:spPr>
      </p:pic>
      <p:sp>
        <p:nvSpPr>
          <p:cNvPr id="407" name="CustomShape 4"/>
          <p:cNvSpPr/>
          <p:nvPr/>
        </p:nvSpPr>
        <p:spPr>
          <a:xfrm>
            <a:off x="-9000" y="6095880"/>
            <a:ext cx="50378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Noto Symbol"/>
              <a:buChar char="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Strong spatial correlation in bfast residuals and bfast parameters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TextShape 5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09" name="Shape 564" descr=""/>
          <p:cNvPicPr/>
          <p:nvPr/>
        </p:nvPicPr>
        <p:blipFill>
          <a:blip r:embed="rId2"/>
          <a:stretch/>
        </p:blipFill>
        <p:spPr>
          <a:xfrm>
            <a:off x="4952880" y="2108880"/>
            <a:ext cx="3751920" cy="43678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1" name="CustomShape 2"/>
          <p:cNvSpPr/>
          <p:nvPr/>
        </p:nvSpPr>
        <p:spPr>
          <a:xfrm>
            <a:off x="1143000" y="297180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2" name="CustomShape 3"/>
          <p:cNvSpPr/>
          <p:nvPr/>
        </p:nvSpPr>
        <p:spPr>
          <a:xfrm>
            <a:off x="1676520" y="263844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3" name="CustomShape 4"/>
          <p:cNvSpPr/>
          <p:nvPr/>
        </p:nvSpPr>
        <p:spPr>
          <a:xfrm>
            <a:off x="2362320" y="281952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4" name="CustomShape 5"/>
          <p:cNvSpPr/>
          <p:nvPr/>
        </p:nvSpPr>
        <p:spPr>
          <a:xfrm>
            <a:off x="2743200" y="312408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6"/>
          <p:cNvSpPr/>
          <p:nvPr/>
        </p:nvSpPr>
        <p:spPr>
          <a:xfrm>
            <a:off x="3200400" y="358128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6" name="CustomShape 7"/>
          <p:cNvSpPr/>
          <p:nvPr/>
        </p:nvSpPr>
        <p:spPr>
          <a:xfrm>
            <a:off x="3657600" y="373392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7" name="CustomShape 8"/>
          <p:cNvSpPr/>
          <p:nvPr/>
        </p:nvSpPr>
        <p:spPr>
          <a:xfrm>
            <a:off x="3933720" y="384804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9"/>
          <p:cNvSpPr/>
          <p:nvPr/>
        </p:nvSpPr>
        <p:spPr>
          <a:xfrm>
            <a:off x="4343400" y="415296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19" name="CustomShape 10"/>
          <p:cNvSpPr/>
          <p:nvPr/>
        </p:nvSpPr>
        <p:spPr>
          <a:xfrm>
            <a:off x="4952880" y="430524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0" name="CustomShape 11"/>
          <p:cNvSpPr/>
          <p:nvPr/>
        </p:nvSpPr>
        <p:spPr>
          <a:xfrm>
            <a:off x="5638680" y="430524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1" name="CustomShape 12"/>
          <p:cNvSpPr/>
          <p:nvPr/>
        </p:nvSpPr>
        <p:spPr>
          <a:xfrm>
            <a:off x="6095880" y="3905280"/>
            <a:ext cx="304560" cy="30456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2" name="CustomShape 13"/>
          <p:cNvSpPr/>
          <p:nvPr/>
        </p:nvSpPr>
        <p:spPr>
          <a:xfrm>
            <a:off x="1295280" y="2362320"/>
            <a:ext cx="4952520" cy="25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14"/>
          <p:cNvSpPr/>
          <p:nvPr/>
        </p:nvSpPr>
        <p:spPr>
          <a:xfrm flipH="1" rot="10800000">
            <a:off x="1675800" y="3124080"/>
            <a:ext cx="380520" cy="5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15"/>
          <p:cNvSpPr/>
          <p:nvPr/>
        </p:nvSpPr>
        <p:spPr>
          <a:xfrm flipH="1" rot="10800000">
            <a:off x="1980360" y="2895480"/>
            <a:ext cx="19980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5" name="CustomShape 16"/>
          <p:cNvSpPr/>
          <p:nvPr/>
        </p:nvSpPr>
        <p:spPr>
          <a:xfrm>
            <a:off x="914400" y="274320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CustomShape 17"/>
          <p:cNvSpPr/>
          <p:nvPr/>
        </p:nvSpPr>
        <p:spPr>
          <a:xfrm>
            <a:off x="685800" y="297180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7" name="CustomShape 18"/>
          <p:cNvSpPr/>
          <p:nvPr/>
        </p:nvSpPr>
        <p:spPr>
          <a:xfrm>
            <a:off x="1028880" y="320040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8" name="CustomShape 19"/>
          <p:cNvSpPr/>
          <p:nvPr/>
        </p:nvSpPr>
        <p:spPr>
          <a:xfrm>
            <a:off x="1285920" y="340992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29" name="CustomShape 20"/>
          <p:cNvSpPr/>
          <p:nvPr/>
        </p:nvSpPr>
        <p:spPr>
          <a:xfrm>
            <a:off x="1504800" y="316224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0" name="CustomShape 21"/>
          <p:cNvSpPr/>
          <p:nvPr/>
        </p:nvSpPr>
        <p:spPr>
          <a:xfrm>
            <a:off x="1638360" y="300996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1" name="CustomShape 22"/>
          <p:cNvSpPr/>
          <p:nvPr/>
        </p:nvSpPr>
        <p:spPr>
          <a:xfrm>
            <a:off x="1390680" y="275256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2" name="CustomShape 23"/>
          <p:cNvSpPr/>
          <p:nvPr/>
        </p:nvSpPr>
        <p:spPr>
          <a:xfrm>
            <a:off x="1143000" y="2562120"/>
            <a:ext cx="228240" cy="228240"/>
          </a:xfrm>
          <a:prstGeom prst="ellipse">
            <a:avLst/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3" name="CustomShape 24"/>
          <p:cNvSpPr/>
          <p:nvPr/>
        </p:nvSpPr>
        <p:spPr>
          <a:xfrm>
            <a:off x="2133720" y="1371600"/>
            <a:ext cx="55623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y= Bx + 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Y2=b2x +C2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y=acosa +bsina +ccos2a+dsin2a+ecos4a+fsin4a+g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816480" y="152280"/>
            <a:ext cx="8229240" cy="6552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9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 Structure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786240" y="1334160"/>
            <a:ext cx="7772040" cy="502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Definition: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An array is a set of elements which are ordered in discretized space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Shape 193" descr=""/>
          <p:cNvPicPr/>
          <p:nvPr/>
        </p:nvPicPr>
        <p:blipFill>
          <a:blip r:embed="rId1"/>
          <a:stretch/>
        </p:blipFill>
        <p:spPr>
          <a:xfrm>
            <a:off x="4952880" y="3505320"/>
            <a:ext cx="1738440" cy="1754640"/>
          </a:xfrm>
          <a:prstGeom prst="rect">
            <a:avLst/>
          </a:prstGeom>
          <a:ln>
            <a:noFill/>
          </a:ln>
        </p:spPr>
      </p:pic>
      <p:sp>
        <p:nvSpPr>
          <p:cNvPr id="146" name="CustomShape 3"/>
          <p:cNvSpPr/>
          <p:nvPr/>
        </p:nvSpPr>
        <p:spPr>
          <a:xfrm>
            <a:off x="4405680" y="4248720"/>
            <a:ext cx="3384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be4b48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48" name="Shape 196" descr=""/>
          <p:cNvPicPr/>
          <p:nvPr/>
        </p:nvPicPr>
        <p:blipFill>
          <a:blip r:embed="rId2"/>
          <a:stretch/>
        </p:blipFill>
        <p:spPr>
          <a:xfrm>
            <a:off x="1511640" y="3352680"/>
            <a:ext cx="2850480" cy="190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Potential of Array Data in Change Modeling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SzPct val="97000"/>
              <a:buFont typeface="Noto Symbol"/>
              <a:buChar char="➢"/>
            </a:pPr>
            <a:r>
              <a:rPr b="1" i="1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Data integration and information extraction: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Spatio-temporal statistical analysis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Multi-temporal, multi-spectral analyses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Integrate data from different sensors and resolutions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SzPct val="97000"/>
              <a:buFont typeface="Noto Symbol"/>
              <a:buChar char="➢"/>
            </a:pPr>
            <a:r>
              <a:rPr b="1" i="1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Flexible algorithm application: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Algorithm at any location, within any partition, on different dimensions and on different directions (i.e. different combination of dimensions). 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SzPct val="97000"/>
              <a:buFont typeface="Noto Symbol"/>
              <a:buChar char="➢"/>
            </a:pPr>
            <a:r>
              <a:rPr b="1" i="1" lang="en-US" sz="22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Parallel computation: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  <a:buClr>
                <a:srgbClr val="000000"/>
              </a:buClr>
              <a:buFont typeface="Arial"/>
              <a:buChar char="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Processing satellite time series analysis in a parallel regional-wise computation.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6" name="Shape 599" descr=""/>
          <p:cNvPicPr/>
          <p:nvPr/>
        </p:nvPicPr>
        <p:blipFill>
          <a:blip r:embed="rId1"/>
          <a:stretch/>
        </p:blipFill>
        <p:spPr>
          <a:xfrm>
            <a:off x="6445080" y="1216800"/>
            <a:ext cx="957600" cy="966600"/>
          </a:xfrm>
          <a:prstGeom prst="rect">
            <a:avLst/>
          </a:prstGeom>
          <a:ln>
            <a:noFill/>
          </a:ln>
        </p:spPr>
      </p:pic>
      <p:sp>
        <p:nvSpPr>
          <p:cNvPr id="437" name="CustomShape 3"/>
          <p:cNvSpPr/>
          <p:nvPr/>
        </p:nvSpPr>
        <p:spPr>
          <a:xfrm>
            <a:off x="7130520" y="1456920"/>
            <a:ext cx="456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4"/>
          <p:cNvSpPr/>
          <p:nvPr/>
        </p:nvSpPr>
        <p:spPr>
          <a:xfrm>
            <a:off x="7548120" y="1219320"/>
            <a:ext cx="8377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Close in space and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9" name="Shape 602" descr=""/>
          <p:cNvPicPr/>
          <p:nvPr/>
        </p:nvPicPr>
        <p:blipFill>
          <a:blip r:embed="rId2"/>
          <a:stretch/>
        </p:blipFill>
        <p:spPr>
          <a:xfrm>
            <a:off x="7848720" y="4419720"/>
            <a:ext cx="957600" cy="966600"/>
          </a:xfrm>
          <a:prstGeom prst="rect">
            <a:avLst/>
          </a:prstGeom>
          <a:ln>
            <a:noFill/>
          </a:ln>
        </p:spPr>
      </p:pic>
      <p:sp>
        <p:nvSpPr>
          <p:cNvPr id="440" name="CustomShape 5"/>
          <p:cNvSpPr/>
          <p:nvPr/>
        </p:nvSpPr>
        <p:spPr>
          <a:xfrm flipH="1" rot="10800000">
            <a:off x="8326800" y="5105520"/>
            <a:ext cx="173880" cy="20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1" name="CustomShape 6"/>
          <p:cNvSpPr/>
          <p:nvPr/>
        </p:nvSpPr>
        <p:spPr>
          <a:xfrm>
            <a:off x="8153280" y="5105520"/>
            <a:ext cx="304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7"/>
          <p:cNvSpPr/>
          <p:nvPr/>
        </p:nvSpPr>
        <p:spPr>
          <a:xfrm rot="10800000">
            <a:off x="8153280" y="5105520"/>
            <a:ext cx="360" cy="30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Shape 606" descr=""/>
          <p:cNvPicPr/>
          <p:nvPr/>
        </p:nvPicPr>
        <p:blipFill>
          <a:blip r:embed="rId3"/>
          <a:stretch/>
        </p:blipFill>
        <p:spPr>
          <a:xfrm>
            <a:off x="6450840" y="2971800"/>
            <a:ext cx="976680" cy="858960"/>
          </a:xfrm>
          <a:prstGeom prst="rect">
            <a:avLst/>
          </a:prstGeom>
          <a:ln>
            <a:noFill/>
          </a:ln>
        </p:spPr>
      </p:pic>
      <p:pic>
        <p:nvPicPr>
          <p:cNvPr id="444" name="Shape 607" descr=""/>
          <p:cNvPicPr/>
          <p:nvPr/>
        </p:nvPicPr>
        <p:blipFill>
          <a:blip r:embed="rId4"/>
          <a:stretch/>
        </p:blipFill>
        <p:spPr>
          <a:xfrm>
            <a:off x="5791320" y="5638680"/>
            <a:ext cx="1676160" cy="768600"/>
          </a:xfrm>
          <a:prstGeom prst="rect">
            <a:avLst/>
          </a:prstGeom>
          <a:ln>
            <a:noFill/>
          </a:ln>
        </p:spPr>
      </p:pic>
      <p:pic>
        <p:nvPicPr>
          <p:cNvPr id="445" name="Shape 608" descr=""/>
          <p:cNvPicPr/>
          <p:nvPr/>
        </p:nvPicPr>
        <p:blipFill>
          <a:blip r:embed="rId5"/>
          <a:stretch/>
        </p:blipFill>
        <p:spPr>
          <a:xfrm>
            <a:off x="6901560" y="2392200"/>
            <a:ext cx="2130840" cy="5112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SciDB Array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533520" y="1308240"/>
            <a:ext cx="8152920" cy="2958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Build(&lt; </a:t>
            </a:r>
            <a:r>
              <a:rPr b="1" lang="en-US" sz="1800" spc="-1" strike="noStrike">
                <a:solidFill>
                  <a:srgbClr val="ff8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integer NULLS,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n-US" sz="1800" spc="-1" strike="noStrike">
                <a:solidFill>
                  <a:srgbClr val="ff8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 double&gt; [</a:t>
            </a:r>
            <a:r>
              <a:rPr b="1" lang="en-US" sz="1800" spc="-1" strike="noStrike">
                <a:solidFill>
                  <a:srgbClr val="00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=0:6,</a:t>
            </a: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1" lang="en-US" sz="1800" spc="-1" strike="noStrike">
                <a:solidFill>
                  <a:srgbClr val="00ff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J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=0:6,</a:t>
            </a: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1" lang="en-US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])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5284800" y="1664640"/>
            <a:ext cx="96408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chunk size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4"/>
          <p:cNvSpPr/>
          <p:nvPr/>
        </p:nvSpPr>
        <p:spPr>
          <a:xfrm>
            <a:off x="5906520" y="1688400"/>
            <a:ext cx="9410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overlap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5"/>
          <p:cNvSpPr/>
          <p:nvPr/>
        </p:nvSpPr>
        <p:spPr>
          <a:xfrm>
            <a:off x="2502720" y="1667520"/>
            <a:ext cx="159984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80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attribute names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6"/>
          <p:cNvSpPr/>
          <p:nvPr/>
        </p:nvSpPr>
        <p:spPr>
          <a:xfrm>
            <a:off x="4081320" y="1672920"/>
            <a:ext cx="1528200" cy="33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ff00"/>
                </a:solidFill>
                <a:uFill>
                  <a:solidFill>
                    <a:srgbClr val="ffffff"/>
                  </a:solidFill>
                </a:uFill>
                <a:latin typeface="Source Sans Pro"/>
                <a:ea typeface="Source Sans Pro"/>
              </a:rPr>
              <a:t>index names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452" name="Table 7"/>
          <p:cNvGraphicFramePr/>
          <p:nvPr/>
        </p:nvGraphicFramePr>
        <p:xfrm>
          <a:off x="2481480" y="2979000"/>
          <a:ext cx="2613240" cy="1139400"/>
        </p:xfrm>
        <a:graphic>
          <a:graphicData uri="http://schemas.openxmlformats.org/drawingml/2006/table">
            <a:tbl>
              <a:tblPr/>
              <a:tblGrid>
                <a:gridCol w="373320"/>
                <a:gridCol w="373320"/>
                <a:gridCol w="373320"/>
                <a:gridCol w="373320"/>
                <a:gridCol w="373320"/>
                <a:gridCol w="373320"/>
                <a:gridCol w="373320"/>
              </a:tblGrid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34776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  <a:tr h="428760"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0070c0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  <a:tc>
                  <a:tcPr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4bacc6"/>
                    </a:solidFill>
                  </a:tcPr>
                </a:tc>
              </a:tr>
            </a:tbl>
          </a:graphicData>
        </a:graphic>
      </p:graphicFrame>
      <p:sp>
        <p:nvSpPr>
          <p:cNvPr id="453" name="CustomShape 8"/>
          <p:cNvSpPr/>
          <p:nvPr/>
        </p:nvSpPr>
        <p:spPr>
          <a:xfrm>
            <a:off x="3564360" y="4063320"/>
            <a:ext cx="1518480" cy="1447560"/>
          </a:xfrm>
          <a:prstGeom prst="rect">
            <a:avLst/>
          </a:prstGeom>
          <a:noFill/>
          <a:ln w="93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4" name="CustomShape 9"/>
          <p:cNvSpPr/>
          <p:nvPr/>
        </p:nvSpPr>
        <p:spPr>
          <a:xfrm>
            <a:off x="4524120" y="5363640"/>
            <a:ext cx="36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3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10"/>
          <p:cNvSpPr/>
          <p:nvPr/>
        </p:nvSpPr>
        <p:spPr>
          <a:xfrm>
            <a:off x="4102920" y="6048360"/>
            <a:ext cx="12189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Chunk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CustomShape 11"/>
          <p:cNvSpPr/>
          <p:nvPr/>
        </p:nvSpPr>
        <p:spPr>
          <a:xfrm>
            <a:off x="3188520" y="6048360"/>
            <a:ext cx="9140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Overlap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12"/>
          <p:cNvSpPr/>
          <p:nvPr/>
        </p:nvSpPr>
        <p:spPr>
          <a:xfrm>
            <a:off x="3733920" y="5363640"/>
            <a:ext cx="36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accent6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58" name="CustomShape 13"/>
          <p:cNvSpPr/>
          <p:nvPr/>
        </p:nvSpPr>
        <p:spPr>
          <a:xfrm rot="16200000">
            <a:off x="5519160" y="4777920"/>
            <a:ext cx="331920" cy="5828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14"/>
          <p:cNvSpPr/>
          <p:nvPr/>
        </p:nvSpPr>
        <p:spPr>
          <a:xfrm rot="5400000">
            <a:off x="1831680" y="4862160"/>
            <a:ext cx="374040" cy="4906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0" name="CustomShape 15"/>
          <p:cNvSpPr/>
          <p:nvPr/>
        </p:nvSpPr>
        <p:spPr>
          <a:xfrm rot="16200000">
            <a:off x="5437440" y="3267360"/>
            <a:ext cx="343800" cy="5270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1" name="CustomShape 16"/>
          <p:cNvSpPr/>
          <p:nvPr/>
        </p:nvSpPr>
        <p:spPr>
          <a:xfrm rot="5400000">
            <a:off x="1832040" y="3253320"/>
            <a:ext cx="316440" cy="50004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17"/>
          <p:cNvSpPr/>
          <p:nvPr/>
        </p:nvSpPr>
        <p:spPr>
          <a:xfrm>
            <a:off x="6129720" y="3374640"/>
            <a:ext cx="718560" cy="487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18"/>
          <p:cNvSpPr/>
          <p:nvPr/>
        </p:nvSpPr>
        <p:spPr>
          <a:xfrm>
            <a:off x="6156720" y="4825800"/>
            <a:ext cx="718560" cy="487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19"/>
          <p:cNvSpPr/>
          <p:nvPr/>
        </p:nvSpPr>
        <p:spPr>
          <a:xfrm>
            <a:off x="773280" y="3215520"/>
            <a:ext cx="718560" cy="487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20"/>
          <p:cNvSpPr/>
          <p:nvPr/>
        </p:nvSpPr>
        <p:spPr>
          <a:xfrm>
            <a:off x="773280" y="4853520"/>
            <a:ext cx="718560" cy="487080"/>
          </a:xfrm>
          <a:prstGeom prst="can">
            <a:avLst>
              <a:gd name="adj" fmla="val 25000"/>
            </a:avLst>
          </a:prstGeom>
          <a:solidFill>
            <a:schemeClr val="accent1"/>
          </a:solidFill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SciDB-R Interface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Rainfall gages network : 82 gages, 30 years of precipitation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 construction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iquery(‘create array p_Wdt1&lt;preamount:double&gt; [ Gn1=1:82,82,0,  timeint=1:30,30,0]’)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i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Average on column (Gage as variable), standard deviation on column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iquery('store(aggregate(p_Wdt1,avg(preamount),Gn1), p_Wave)‘)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iquery('store(aggregate(p_Wdt1,stdev(preamount),Gn1), p_variance)')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Cross join the mean to the array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iquery("store(cross_join(p_Wdt1,p_Wave,p_Wdt1.Gn1,p_Wave.Gn1),pjoin)")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iquery("store(cross_join(pjoin,p_variance,pjoin.Gn1,p_variance.Gn1),pjoin2)")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Center the data by subtracting the average, scale the data by dividing the standard deviation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iquery("store(apply(pjoin2,censcale,(preamount-preamount_avg)/preamount_var),censcal) ")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iquery('store(subarray(p_Wdt1,1,1,82,30),new1)')   -- bring array to start from (0,0)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Bring back to 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a2&lt;-scidb('new1')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a3&lt;-svd(a2)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plot(a3$v[][,1],typ='h',main=paste('loadings PC',i),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ylab='loadings',xlab='year')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0000"/>
              </a:lnSpc>
            </a:pPr>
            <a:r>
              <a:rPr b="0" lang="en-US" sz="1500" spc="-1" strike="noStrike">
                <a:solidFill>
                  <a:srgbClr val="c0504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8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68" name="Shape 639" descr=""/>
          <p:cNvPicPr/>
          <p:nvPr/>
        </p:nvPicPr>
        <p:blipFill>
          <a:blip r:embed="rId1"/>
          <a:stretch/>
        </p:blipFill>
        <p:spPr>
          <a:xfrm>
            <a:off x="5943600" y="4572000"/>
            <a:ext cx="3047760" cy="2163960"/>
          </a:xfrm>
          <a:prstGeom prst="rect">
            <a:avLst/>
          </a:prstGeom>
          <a:ln>
            <a:noFill/>
          </a:ln>
        </p:spPr>
      </p:pic>
      <p:sp>
        <p:nvSpPr>
          <p:cNvPr id="469" name="CustomShape 3"/>
          <p:cNvSpPr/>
          <p:nvPr/>
        </p:nvSpPr>
        <p:spPr>
          <a:xfrm>
            <a:off x="462240" y="6030360"/>
            <a:ext cx="415620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 R: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fit=prcomp( array, center=TRUE, scale.=TRUE)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1219320" y="2666880"/>
            <a:ext cx="6857640" cy="17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Investigate the feasibility of using array data in large-scale spatio-temporal change modeling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Develop a spatio-temporal change detection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Use the array-based DMAS to model large-scale spatio-temporal 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6553080" y="6286320"/>
            <a:ext cx="2133360" cy="2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DD9AE325-8EBF-4D89-A74D-B647AC7E33A9}" type="slidenum">
              <a:rPr b="0" lang="en-US" sz="11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50" name="Shape 202" descr=""/>
          <p:cNvPicPr/>
          <p:nvPr/>
        </p:nvPicPr>
        <p:blipFill>
          <a:blip r:embed="rId1"/>
          <a:srcRect l="74735" t="8735" r="0" b="0"/>
          <a:stretch/>
        </p:blipFill>
        <p:spPr>
          <a:xfrm>
            <a:off x="6101280" y="2094840"/>
            <a:ext cx="1221480" cy="1219320"/>
          </a:xfrm>
          <a:prstGeom prst="rect">
            <a:avLst/>
          </a:prstGeom>
          <a:ln>
            <a:noFill/>
          </a:ln>
        </p:spPr>
      </p:pic>
      <p:pic>
        <p:nvPicPr>
          <p:cNvPr id="151" name="Shape 203" descr=""/>
          <p:cNvPicPr/>
          <p:nvPr/>
        </p:nvPicPr>
        <p:blipFill>
          <a:blip r:embed="rId2"/>
          <a:srcRect l="74735" t="8735" r="0" b="0"/>
          <a:stretch/>
        </p:blipFill>
        <p:spPr>
          <a:xfrm>
            <a:off x="6671160" y="3317400"/>
            <a:ext cx="1542960" cy="1540440"/>
          </a:xfrm>
          <a:prstGeom prst="rect">
            <a:avLst/>
          </a:prstGeom>
          <a:ln>
            <a:noFill/>
          </a:ln>
        </p:spPr>
      </p:pic>
      <p:sp>
        <p:nvSpPr>
          <p:cNvPr id="152" name="CustomShape 2"/>
          <p:cNvSpPr/>
          <p:nvPr/>
        </p:nvSpPr>
        <p:spPr>
          <a:xfrm>
            <a:off x="7020000" y="3979440"/>
            <a:ext cx="603000" cy="413640"/>
          </a:xfrm>
          <a:prstGeom prst="rect">
            <a:avLst/>
          </a:prstGeom>
          <a:noFill/>
          <a:ln w="12600">
            <a:solidFill>
              <a:srgbClr val="4f81bd"/>
            </a:solidFill>
            <a:round/>
          </a:ln>
          <a:effectLst>
            <a:outerShdw blurRad="25399" dir="5400000" dist="12700" rotWithShape="0">
              <a:srgbClr val="000000">
                <a:alpha val="3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153" name="Shape 205" descr=""/>
          <p:cNvPicPr/>
          <p:nvPr/>
        </p:nvPicPr>
        <p:blipFill>
          <a:blip r:embed="rId3"/>
          <a:stretch/>
        </p:blipFill>
        <p:spPr>
          <a:xfrm>
            <a:off x="3365640" y="2155680"/>
            <a:ext cx="1774080" cy="125244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5238720" y="2881080"/>
            <a:ext cx="76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rgbClr val="85888d"/>
            </a:solidFill>
            <a:miter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155" name="Shape 207" descr=""/>
          <p:cNvPicPr/>
          <p:nvPr/>
        </p:nvPicPr>
        <p:blipFill>
          <a:blip r:embed="rId4"/>
          <a:stretch/>
        </p:blipFill>
        <p:spPr>
          <a:xfrm>
            <a:off x="3172680" y="3892320"/>
            <a:ext cx="3345120" cy="2508840"/>
          </a:xfrm>
          <a:prstGeom prst="rect">
            <a:avLst/>
          </a:prstGeom>
          <a:ln>
            <a:noFill/>
          </a:ln>
        </p:spPr>
      </p:pic>
      <p:sp>
        <p:nvSpPr>
          <p:cNvPr id="156" name="CustomShape 4"/>
          <p:cNvSpPr/>
          <p:nvPr/>
        </p:nvSpPr>
        <p:spPr>
          <a:xfrm>
            <a:off x="7518240" y="2555640"/>
            <a:ext cx="317160" cy="4593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cubicBezTo>
                  <a:pt x="94839" y="24522"/>
                  <a:pt x="133463" y="64522"/>
                  <a:pt x="115872" y="120000"/>
                </a:cubicBezTo>
              </a:path>
            </a:pathLst>
          </a:custGeom>
          <a:noFill/>
          <a:ln w="12600">
            <a:solidFill>
              <a:srgbClr val="b4cc83"/>
            </a:solidFill>
            <a:custDash>
              <a:ds d="100000" sp="300000"/>
            </a:custDash>
            <a:miter/>
          </a:ln>
          <a:effectLst>
            <a:outerShdw blurRad="25399" dir="5400000" dist="127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7" name="CustomShape 5"/>
          <p:cNvSpPr/>
          <p:nvPr/>
        </p:nvSpPr>
        <p:spPr>
          <a:xfrm>
            <a:off x="6518160" y="5055120"/>
            <a:ext cx="1335960" cy="3848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20000" y="0"/>
                </a:moveTo>
                <a:cubicBezTo>
                  <a:pt x="110255" y="95307"/>
                  <a:pt x="70255" y="133842"/>
                  <a:pt x="0" y="115606"/>
                </a:cubicBezTo>
              </a:path>
            </a:pathLst>
          </a:custGeom>
          <a:noFill/>
          <a:ln w="12600">
            <a:solidFill>
              <a:srgbClr val="9bbb59"/>
            </a:solidFill>
            <a:custDash>
              <a:ds d="100000" sp="300000"/>
            </a:custDash>
            <a:miter/>
          </a:ln>
          <a:effectLst>
            <a:outerShdw blurRad="25399" dir="5400000" dist="12700" rotWithShape="0">
              <a:srgbClr val="000000">
                <a:alpha val="38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58" name="CustomShape 6"/>
          <p:cNvSpPr/>
          <p:nvPr/>
        </p:nvSpPr>
        <p:spPr>
          <a:xfrm>
            <a:off x="8254440" y="3276720"/>
            <a:ext cx="745560" cy="7261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3-D spatio-temporal change detection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Shape 212" descr=""/>
          <p:cNvPicPr/>
          <p:nvPr/>
        </p:nvPicPr>
        <p:blipFill>
          <a:blip r:embed="rId5"/>
          <a:stretch/>
        </p:blipFill>
        <p:spPr>
          <a:xfrm>
            <a:off x="8227800" y="3249720"/>
            <a:ext cx="799200" cy="912600"/>
          </a:xfrm>
          <a:prstGeom prst="rect">
            <a:avLst/>
          </a:prstGeom>
          <a:ln>
            <a:noFill/>
          </a:ln>
        </p:spPr>
      </p:pic>
      <p:sp>
        <p:nvSpPr>
          <p:cNvPr id="160" name="CustomShape 7"/>
          <p:cNvSpPr/>
          <p:nvPr/>
        </p:nvSpPr>
        <p:spPr>
          <a:xfrm>
            <a:off x="392400" y="841320"/>
            <a:ext cx="8658000" cy="7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 scalable spatio-temporal change modeling process with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multi-dimensional array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Shape 214" descr=""/>
          <p:cNvPicPr/>
          <p:nvPr/>
        </p:nvPicPr>
        <p:blipFill>
          <a:blip r:embed="rId6"/>
          <a:stretch/>
        </p:blipFill>
        <p:spPr>
          <a:xfrm>
            <a:off x="1178640" y="2424960"/>
            <a:ext cx="1714680" cy="3528720"/>
          </a:xfrm>
          <a:prstGeom prst="rect">
            <a:avLst/>
          </a:prstGeom>
          <a:ln>
            <a:noFill/>
          </a:ln>
        </p:spPr>
      </p:pic>
      <p:pic>
        <p:nvPicPr>
          <p:cNvPr id="162" name="Shape 215" descr=""/>
          <p:cNvPicPr/>
          <p:nvPr/>
        </p:nvPicPr>
        <p:blipFill>
          <a:blip r:embed="rId7"/>
          <a:stretch/>
        </p:blipFill>
        <p:spPr>
          <a:xfrm rot="8910600">
            <a:off x="7508880" y="3921840"/>
            <a:ext cx="847440" cy="15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3566160" y="1920240"/>
            <a:ext cx="24897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 software part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668880" y="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Time series structural change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Shape 222" descr=""/>
          <p:cNvPicPr/>
          <p:nvPr/>
        </p:nvPicPr>
        <p:blipFill>
          <a:blip r:embed="rId1"/>
          <a:srcRect l="0" t="0" r="50010" b="0"/>
          <a:stretch/>
        </p:blipFill>
        <p:spPr>
          <a:xfrm>
            <a:off x="2413440" y="4422240"/>
            <a:ext cx="943920" cy="133236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2084040" y="6119280"/>
            <a:ext cx="1311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3"/>
          <p:cNvSpPr/>
          <p:nvPr/>
        </p:nvSpPr>
        <p:spPr>
          <a:xfrm rot="10800000">
            <a:off x="2084040" y="6119280"/>
            <a:ext cx="360" cy="169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168" name="Shape 225" descr=""/>
          <p:cNvPicPr/>
          <p:nvPr/>
        </p:nvPicPr>
        <p:blipFill>
          <a:blip r:embed="rId2"/>
          <a:srcRect l="0" t="0" r="50010" b="0"/>
          <a:stretch/>
        </p:blipFill>
        <p:spPr>
          <a:xfrm>
            <a:off x="2326320" y="4520520"/>
            <a:ext cx="943920" cy="1332360"/>
          </a:xfrm>
          <a:prstGeom prst="rect">
            <a:avLst/>
          </a:prstGeom>
          <a:ln>
            <a:noFill/>
          </a:ln>
        </p:spPr>
      </p:pic>
      <p:pic>
        <p:nvPicPr>
          <p:cNvPr id="169" name="Shape 226" descr=""/>
          <p:cNvPicPr/>
          <p:nvPr/>
        </p:nvPicPr>
        <p:blipFill>
          <a:blip r:embed="rId3"/>
          <a:srcRect l="0" t="0" r="50010" b="0"/>
          <a:stretch/>
        </p:blipFill>
        <p:spPr>
          <a:xfrm>
            <a:off x="2273760" y="4609080"/>
            <a:ext cx="943920" cy="1332360"/>
          </a:xfrm>
          <a:prstGeom prst="rect">
            <a:avLst/>
          </a:prstGeom>
          <a:ln>
            <a:noFill/>
          </a:ln>
        </p:spPr>
      </p:pic>
      <p:pic>
        <p:nvPicPr>
          <p:cNvPr id="170" name="Shape 227" descr=""/>
          <p:cNvPicPr/>
          <p:nvPr/>
        </p:nvPicPr>
        <p:blipFill>
          <a:blip r:embed="rId4"/>
          <a:srcRect l="0" t="0" r="50010" b="0"/>
          <a:stretch/>
        </p:blipFill>
        <p:spPr>
          <a:xfrm>
            <a:off x="2184120" y="4682160"/>
            <a:ext cx="943920" cy="1332360"/>
          </a:xfrm>
          <a:prstGeom prst="rect">
            <a:avLst/>
          </a:prstGeom>
          <a:ln>
            <a:noFill/>
          </a:ln>
        </p:spPr>
      </p:pic>
      <p:sp>
        <p:nvSpPr>
          <p:cNvPr id="171" name="CustomShape 4"/>
          <p:cNvSpPr/>
          <p:nvPr/>
        </p:nvSpPr>
        <p:spPr>
          <a:xfrm flipH="1" rot="10800000">
            <a:off x="3504240" y="6117120"/>
            <a:ext cx="307080" cy="2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dbb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5"/>
          <p:cNvSpPr/>
          <p:nvPr/>
        </p:nvSpPr>
        <p:spPr>
          <a:xfrm>
            <a:off x="2889720" y="4810320"/>
            <a:ext cx="81360" cy="88200"/>
          </a:xfrm>
          <a:prstGeom prst="rect">
            <a:avLst/>
          </a:prstGeom>
          <a:solidFill>
            <a:schemeClr val="accent2"/>
          </a:solidFill>
          <a:ln w="2556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6"/>
          <p:cNvSpPr/>
          <p:nvPr/>
        </p:nvSpPr>
        <p:spPr>
          <a:xfrm>
            <a:off x="3231360" y="6117120"/>
            <a:ext cx="12711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7"/>
          <p:cNvSpPr/>
          <p:nvPr/>
        </p:nvSpPr>
        <p:spPr>
          <a:xfrm>
            <a:off x="1366560" y="4155120"/>
            <a:ext cx="906480" cy="26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latitude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8"/>
          <p:cNvSpPr/>
          <p:nvPr/>
        </p:nvSpPr>
        <p:spPr>
          <a:xfrm>
            <a:off x="3504960" y="5582160"/>
            <a:ext cx="642960" cy="32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Shape 234" descr=""/>
          <p:cNvPicPr/>
          <p:nvPr/>
        </p:nvPicPr>
        <p:blipFill>
          <a:blip r:embed="rId5"/>
          <a:stretch/>
        </p:blipFill>
        <p:spPr>
          <a:xfrm>
            <a:off x="5384880" y="1314720"/>
            <a:ext cx="3606840" cy="2222640"/>
          </a:xfrm>
          <a:prstGeom prst="rect">
            <a:avLst/>
          </a:prstGeom>
          <a:ln>
            <a:noFill/>
          </a:ln>
        </p:spPr>
      </p:pic>
      <p:sp>
        <p:nvSpPr>
          <p:cNvPr id="177" name="CustomShape 9"/>
          <p:cNvSpPr/>
          <p:nvPr/>
        </p:nvSpPr>
        <p:spPr>
          <a:xfrm>
            <a:off x="6440760" y="1890720"/>
            <a:ext cx="208440" cy="245520"/>
          </a:xfrm>
          <a:prstGeom prst="ellipse">
            <a:avLst/>
          </a:pr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10"/>
          <p:cNvSpPr/>
          <p:nvPr/>
        </p:nvSpPr>
        <p:spPr>
          <a:xfrm>
            <a:off x="6350400" y="2187720"/>
            <a:ext cx="389160" cy="477360"/>
          </a:xfrm>
          <a:prstGeom prst="ellipse">
            <a:avLst/>
          </a:prstGeom>
          <a:noFill/>
          <a:ln w="25560">
            <a:solidFill>
              <a:srgbClr val="395e8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11"/>
          <p:cNvSpPr/>
          <p:nvPr/>
        </p:nvSpPr>
        <p:spPr>
          <a:xfrm>
            <a:off x="513000" y="1479960"/>
            <a:ext cx="4363560" cy="23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Three steps: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1. constructing a vegetation index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2. pixel-wise time series analysis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3. summarise the results in space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Shape 238" descr=""/>
          <p:cNvPicPr/>
          <p:nvPr/>
        </p:nvPicPr>
        <p:blipFill>
          <a:blip r:embed="rId6"/>
          <a:stretch/>
        </p:blipFill>
        <p:spPr>
          <a:xfrm>
            <a:off x="5581800" y="3467520"/>
            <a:ext cx="3213000" cy="3213000"/>
          </a:xfrm>
          <a:prstGeom prst="rect">
            <a:avLst/>
          </a:prstGeom>
          <a:ln>
            <a:noFill/>
          </a:ln>
        </p:spPr>
      </p:pic>
      <p:sp>
        <p:nvSpPr>
          <p:cNvPr id="181" name="CustomShape 12"/>
          <p:cNvSpPr/>
          <p:nvPr/>
        </p:nvSpPr>
        <p:spPr>
          <a:xfrm>
            <a:off x="423720" y="3261960"/>
            <a:ext cx="5021280" cy="95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Example: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BFAST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(Breaks For Additive Season and Trend):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Spatial dependence 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1249200" y="5919480"/>
            <a:ext cx="48135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Spatial correlation of bfast  residuals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304920" y="1737360"/>
            <a:ext cx="8381520" cy="70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Strong spatial correlation between </a:t>
            </a:r>
            <a:r>
              <a:rPr b="0" i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time series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residuals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6" name="Shape 248" descr=""/>
          <p:cNvPicPr/>
          <p:nvPr/>
        </p:nvPicPr>
        <p:blipFill>
          <a:blip r:embed="rId1"/>
          <a:stretch/>
        </p:blipFill>
        <p:spPr>
          <a:xfrm>
            <a:off x="644760" y="2666880"/>
            <a:ext cx="3867840" cy="3251880"/>
          </a:xfrm>
          <a:prstGeom prst="rect">
            <a:avLst/>
          </a:prstGeom>
          <a:ln>
            <a:noFill/>
          </a:ln>
        </p:spPr>
      </p:pic>
      <p:pic>
        <p:nvPicPr>
          <p:cNvPr id="187" name="Shape 249" descr=""/>
          <p:cNvPicPr/>
          <p:nvPr/>
        </p:nvPicPr>
        <p:blipFill>
          <a:blip r:embed="rId2"/>
          <a:stretch/>
        </p:blipFill>
        <p:spPr>
          <a:xfrm>
            <a:off x="4371840" y="2647800"/>
            <a:ext cx="3628800" cy="305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Multiple spectral bands and seasonality of a vegetation index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Shape 256" descr=""/>
          <p:cNvPicPr/>
          <p:nvPr/>
        </p:nvPicPr>
        <p:blipFill>
          <a:blip r:embed="rId1"/>
          <a:stretch/>
        </p:blipFill>
        <p:spPr>
          <a:xfrm>
            <a:off x="526320" y="1626840"/>
            <a:ext cx="6471360" cy="331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6553080" y="6286320"/>
            <a:ext cx="2133360" cy="2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r">
              <a:lnSpc>
                <a:spcPct val="100000"/>
              </a:lnSpc>
            </a:pPr>
            <a:fld id="{64CFEE01-498E-46BA-B3CE-9BF45EECE9AE}" type="slidenum">
              <a:rPr b="0" lang="en-US" sz="1100" spc="-1" strike="noStrike">
                <a:solidFill>
                  <a:srgbClr val="888888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TextShape 2"/>
          <p:cNvSpPr txBox="1"/>
          <p:nvPr/>
        </p:nvSpPr>
        <p:spPr>
          <a:xfrm>
            <a:off x="240120" y="519840"/>
            <a:ext cx="8811000" cy="857160"/>
          </a:xfrm>
          <a:prstGeom prst="rect">
            <a:avLst/>
          </a:prstGeom>
          <a:noFill/>
          <a:ln>
            <a:noFill/>
          </a:ln>
        </p:spPr>
        <p:txBody>
          <a:bodyPr lIns="32040" rIns="32040" tIns="32040" bIns="3204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From time to space-time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Shape 264" descr=""/>
          <p:cNvPicPr/>
          <p:nvPr/>
        </p:nvPicPr>
        <p:blipFill>
          <a:blip r:embed="rId1"/>
          <a:srcRect l="0" t="0" r="50007" b="0"/>
          <a:stretch/>
        </p:blipFill>
        <p:spPr>
          <a:xfrm>
            <a:off x="3115440" y="1773360"/>
            <a:ext cx="783720" cy="108648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2841840" y="3157200"/>
            <a:ext cx="1089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4"/>
          <p:cNvSpPr/>
          <p:nvPr/>
        </p:nvSpPr>
        <p:spPr>
          <a:xfrm rot="10800000">
            <a:off x="2841840" y="3157200"/>
            <a:ext cx="360" cy="138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Shape 267" descr=""/>
          <p:cNvPicPr/>
          <p:nvPr/>
        </p:nvPicPr>
        <p:blipFill>
          <a:blip r:embed="rId2"/>
          <a:srcRect l="0" t="0" r="50007" b="0"/>
          <a:stretch/>
        </p:blipFill>
        <p:spPr>
          <a:xfrm>
            <a:off x="3043080" y="1853640"/>
            <a:ext cx="783720" cy="1086480"/>
          </a:xfrm>
          <a:prstGeom prst="rect">
            <a:avLst/>
          </a:prstGeom>
          <a:ln>
            <a:noFill/>
          </a:ln>
        </p:spPr>
      </p:pic>
      <p:pic>
        <p:nvPicPr>
          <p:cNvPr id="196" name="Shape 268" descr=""/>
          <p:cNvPicPr/>
          <p:nvPr/>
        </p:nvPicPr>
        <p:blipFill>
          <a:blip r:embed="rId3"/>
          <a:srcRect l="0" t="0" r="50007" b="0"/>
          <a:stretch/>
        </p:blipFill>
        <p:spPr>
          <a:xfrm>
            <a:off x="2999520" y="1925640"/>
            <a:ext cx="783720" cy="1086480"/>
          </a:xfrm>
          <a:prstGeom prst="rect">
            <a:avLst/>
          </a:prstGeom>
          <a:ln>
            <a:noFill/>
          </a:ln>
        </p:spPr>
      </p:pic>
      <p:pic>
        <p:nvPicPr>
          <p:cNvPr id="197" name="Shape 269" descr=""/>
          <p:cNvPicPr/>
          <p:nvPr/>
        </p:nvPicPr>
        <p:blipFill>
          <a:blip r:embed="rId4"/>
          <a:srcRect l="0" t="0" r="50007" b="0"/>
          <a:stretch/>
        </p:blipFill>
        <p:spPr>
          <a:xfrm>
            <a:off x="2921400" y="1983960"/>
            <a:ext cx="783720" cy="1086480"/>
          </a:xfrm>
          <a:prstGeom prst="rect">
            <a:avLst/>
          </a:prstGeom>
          <a:ln>
            <a:noFill/>
          </a:ln>
        </p:spPr>
      </p:pic>
      <p:sp>
        <p:nvSpPr>
          <p:cNvPr id="198" name="CustomShape 5"/>
          <p:cNvSpPr/>
          <p:nvPr/>
        </p:nvSpPr>
        <p:spPr>
          <a:xfrm flipH="1" rot="10800000">
            <a:off x="4021200" y="3155400"/>
            <a:ext cx="255240" cy="215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6"/>
          <p:cNvSpPr/>
          <p:nvPr/>
        </p:nvSpPr>
        <p:spPr>
          <a:xfrm>
            <a:off x="3477240" y="2396880"/>
            <a:ext cx="67680" cy="7164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00" name="Shape 272" descr=""/>
          <p:cNvPicPr/>
          <p:nvPr/>
        </p:nvPicPr>
        <p:blipFill>
          <a:blip r:embed="rId5"/>
          <a:stretch/>
        </p:blipFill>
        <p:spPr>
          <a:xfrm>
            <a:off x="4383720" y="1953720"/>
            <a:ext cx="2260440" cy="1258560"/>
          </a:xfrm>
          <a:prstGeom prst="rect">
            <a:avLst/>
          </a:prstGeom>
          <a:ln>
            <a:noFill/>
          </a:ln>
        </p:spPr>
      </p:pic>
      <p:sp>
        <p:nvSpPr>
          <p:cNvPr id="201" name="CustomShape 7"/>
          <p:cNvSpPr/>
          <p:nvPr/>
        </p:nvSpPr>
        <p:spPr>
          <a:xfrm>
            <a:off x="2146680" y="1377360"/>
            <a:ext cx="4736880" cy="2331720"/>
          </a:xfrm>
          <a:prstGeom prst="rect">
            <a:avLst/>
          </a:prstGeom>
          <a:noFill/>
          <a:ln w="88920">
            <a:solidFill>
              <a:srgbClr val="86c547"/>
            </a:solidFill>
            <a:custDash>
              <a:ds d="100000" sp="300000"/>
            </a:custDash>
            <a:miter/>
          </a:ln>
          <a:effectLst>
            <a:outerShdw blurRad="25399" dir="5400000" dist="12700" rotWithShape="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pic>
        <p:nvPicPr>
          <p:cNvPr id="202" name="Shape 275" descr=""/>
          <p:cNvPicPr/>
          <p:nvPr/>
        </p:nvPicPr>
        <p:blipFill>
          <a:blip r:embed="rId6"/>
          <a:srcRect l="0" t="0" r="50007" b="0"/>
          <a:stretch/>
        </p:blipFill>
        <p:spPr>
          <a:xfrm>
            <a:off x="2857320" y="4559400"/>
            <a:ext cx="766080" cy="1178640"/>
          </a:xfrm>
          <a:prstGeom prst="rect">
            <a:avLst/>
          </a:prstGeom>
          <a:ln>
            <a:noFill/>
          </a:ln>
        </p:spPr>
      </p:pic>
      <p:sp>
        <p:nvSpPr>
          <p:cNvPr id="203" name="CustomShape 8"/>
          <p:cNvSpPr/>
          <p:nvPr/>
        </p:nvSpPr>
        <p:spPr>
          <a:xfrm>
            <a:off x="2589840" y="6060600"/>
            <a:ext cx="1064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4" name="CustomShape 9"/>
          <p:cNvSpPr/>
          <p:nvPr/>
        </p:nvSpPr>
        <p:spPr>
          <a:xfrm rot="10800000">
            <a:off x="2589840" y="6060600"/>
            <a:ext cx="360" cy="150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pic>
        <p:nvPicPr>
          <p:cNvPr id="205" name="Shape 278" descr=""/>
          <p:cNvPicPr/>
          <p:nvPr/>
        </p:nvPicPr>
        <p:blipFill>
          <a:blip r:embed="rId7"/>
          <a:srcRect l="0" t="0" r="50007" b="0"/>
          <a:stretch/>
        </p:blipFill>
        <p:spPr>
          <a:xfrm>
            <a:off x="2786400" y="4646520"/>
            <a:ext cx="766080" cy="1178640"/>
          </a:xfrm>
          <a:prstGeom prst="rect">
            <a:avLst/>
          </a:prstGeom>
          <a:ln>
            <a:noFill/>
          </a:ln>
        </p:spPr>
      </p:pic>
      <p:pic>
        <p:nvPicPr>
          <p:cNvPr id="206" name="Shape 279" descr=""/>
          <p:cNvPicPr/>
          <p:nvPr/>
        </p:nvPicPr>
        <p:blipFill>
          <a:blip r:embed="rId8"/>
          <a:srcRect l="0" t="0" r="50007" b="0"/>
          <a:stretch/>
        </p:blipFill>
        <p:spPr>
          <a:xfrm>
            <a:off x="2743920" y="4724640"/>
            <a:ext cx="766080" cy="1178640"/>
          </a:xfrm>
          <a:prstGeom prst="rect">
            <a:avLst/>
          </a:prstGeom>
          <a:ln>
            <a:noFill/>
          </a:ln>
        </p:spPr>
      </p:pic>
      <p:pic>
        <p:nvPicPr>
          <p:cNvPr id="207" name="Shape 280" descr=""/>
          <p:cNvPicPr/>
          <p:nvPr/>
        </p:nvPicPr>
        <p:blipFill>
          <a:blip r:embed="rId9"/>
          <a:srcRect l="0" t="0" r="50007" b="0"/>
          <a:stretch/>
        </p:blipFill>
        <p:spPr>
          <a:xfrm>
            <a:off x="2670840" y="4789440"/>
            <a:ext cx="766080" cy="1178640"/>
          </a:xfrm>
          <a:prstGeom prst="rect">
            <a:avLst/>
          </a:prstGeom>
          <a:ln>
            <a:noFill/>
          </a:ln>
        </p:spPr>
      </p:pic>
      <p:sp>
        <p:nvSpPr>
          <p:cNvPr id="208" name="CustomShape 10"/>
          <p:cNvSpPr/>
          <p:nvPr/>
        </p:nvSpPr>
        <p:spPr>
          <a:xfrm flipH="1" rot="10800000">
            <a:off x="3742920" y="6058440"/>
            <a:ext cx="249480" cy="23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1"/>
          <p:cNvSpPr/>
          <p:nvPr/>
        </p:nvSpPr>
        <p:spPr>
          <a:xfrm>
            <a:off x="3210840" y="523584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12"/>
          <p:cNvSpPr/>
          <p:nvPr/>
        </p:nvSpPr>
        <p:spPr>
          <a:xfrm>
            <a:off x="3286080" y="531720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13"/>
          <p:cNvSpPr/>
          <p:nvPr/>
        </p:nvSpPr>
        <p:spPr>
          <a:xfrm>
            <a:off x="3361320" y="539856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4"/>
          <p:cNvSpPr/>
          <p:nvPr/>
        </p:nvSpPr>
        <p:spPr>
          <a:xfrm>
            <a:off x="3286080" y="539856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5"/>
          <p:cNvSpPr/>
          <p:nvPr/>
        </p:nvSpPr>
        <p:spPr>
          <a:xfrm>
            <a:off x="3286080" y="523584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16"/>
          <p:cNvSpPr/>
          <p:nvPr/>
        </p:nvSpPr>
        <p:spPr>
          <a:xfrm>
            <a:off x="3361320" y="534060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17"/>
          <p:cNvSpPr/>
          <p:nvPr/>
        </p:nvSpPr>
        <p:spPr>
          <a:xfrm>
            <a:off x="3210840" y="539856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18"/>
          <p:cNvSpPr/>
          <p:nvPr/>
        </p:nvSpPr>
        <p:spPr>
          <a:xfrm>
            <a:off x="3361320" y="524160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19"/>
          <p:cNvSpPr/>
          <p:nvPr/>
        </p:nvSpPr>
        <p:spPr>
          <a:xfrm>
            <a:off x="3210840" y="5317200"/>
            <a:ext cx="66240" cy="77760"/>
          </a:xfrm>
          <a:prstGeom prst="rect">
            <a:avLst/>
          </a:prstGeom>
          <a:solidFill>
            <a:srgbClr val="c0504d"/>
          </a:solidFill>
          <a:ln w="12600">
            <a:solidFill>
              <a:srgbClr val="8c3a38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Shape 291" descr=""/>
          <p:cNvPicPr/>
          <p:nvPr/>
        </p:nvPicPr>
        <p:blipFill>
          <a:blip r:embed="rId10"/>
          <a:stretch/>
        </p:blipFill>
        <p:spPr>
          <a:xfrm>
            <a:off x="4264560" y="4667040"/>
            <a:ext cx="1384560" cy="855360"/>
          </a:xfrm>
          <a:prstGeom prst="rect">
            <a:avLst/>
          </a:prstGeom>
          <a:ln>
            <a:noFill/>
          </a:ln>
        </p:spPr>
      </p:pic>
      <p:pic>
        <p:nvPicPr>
          <p:cNvPr id="219" name="Shape 292" descr=""/>
          <p:cNvPicPr/>
          <p:nvPr/>
        </p:nvPicPr>
        <p:blipFill>
          <a:blip r:embed="rId11"/>
          <a:stretch/>
        </p:blipFill>
        <p:spPr>
          <a:xfrm>
            <a:off x="4400640" y="4785840"/>
            <a:ext cx="1262520" cy="779760"/>
          </a:xfrm>
          <a:prstGeom prst="rect">
            <a:avLst/>
          </a:prstGeom>
          <a:ln>
            <a:noFill/>
          </a:ln>
        </p:spPr>
      </p:pic>
      <p:pic>
        <p:nvPicPr>
          <p:cNvPr id="220" name="Shape 293" descr=""/>
          <p:cNvPicPr/>
          <p:nvPr/>
        </p:nvPicPr>
        <p:blipFill>
          <a:blip r:embed="rId12"/>
          <a:stretch/>
        </p:blipFill>
        <p:spPr>
          <a:xfrm>
            <a:off x="4339440" y="4748400"/>
            <a:ext cx="1384560" cy="855360"/>
          </a:xfrm>
          <a:prstGeom prst="rect">
            <a:avLst/>
          </a:prstGeom>
          <a:ln>
            <a:noFill/>
          </a:ln>
        </p:spPr>
      </p:pic>
      <p:pic>
        <p:nvPicPr>
          <p:cNvPr id="221" name="Shape 294" descr=""/>
          <p:cNvPicPr/>
          <p:nvPr/>
        </p:nvPicPr>
        <p:blipFill>
          <a:blip r:embed="rId13"/>
          <a:stretch/>
        </p:blipFill>
        <p:spPr>
          <a:xfrm>
            <a:off x="4475880" y="4867200"/>
            <a:ext cx="1262520" cy="779760"/>
          </a:xfrm>
          <a:prstGeom prst="rect">
            <a:avLst/>
          </a:prstGeom>
          <a:ln>
            <a:noFill/>
          </a:ln>
        </p:spPr>
      </p:pic>
      <p:pic>
        <p:nvPicPr>
          <p:cNvPr id="222" name="Shape 295" descr=""/>
          <p:cNvPicPr/>
          <p:nvPr/>
        </p:nvPicPr>
        <p:blipFill>
          <a:blip r:embed="rId14"/>
          <a:stretch/>
        </p:blipFill>
        <p:spPr>
          <a:xfrm>
            <a:off x="4414680" y="4829400"/>
            <a:ext cx="1384560" cy="855360"/>
          </a:xfrm>
          <a:prstGeom prst="rect">
            <a:avLst/>
          </a:prstGeom>
          <a:ln>
            <a:noFill/>
          </a:ln>
        </p:spPr>
      </p:pic>
      <p:pic>
        <p:nvPicPr>
          <p:cNvPr id="223" name="Shape 296" descr=""/>
          <p:cNvPicPr/>
          <p:nvPr/>
        </p:nvPicPr>
        <p:blipFill>
          <a:blip r:embed="rId15"/>
          <a:stretch/>
        </p:blipFill>
        <p:spPr>
          <a:xfrm>
            <a:off x="4551120" y="4948560"/>
            <a:ext cx="1262520" cy="779760"/>
          </a:xfrm>
          <a:prstGeom prst="rect">
            <a:avLst/>
          </a:prstGeom>
          <a:ln>
            <a:noFill/>
          </a:ln>
        </p:spPr>
      </p:pic>
      <p:pic>
        <p:nvPicPr>
          <p:cNvPr id="224" name="Shape 297" descr=""/>
          <p:cNvPicPr/>
          <p:nvPr/>
        </p:nvPicPr>
        <p:blipFill>
          <a:blip r:embed="rId16"/>
          <a:stretch/>
        </p:blipFill>
        <p:spPr>
          <a:xfrm>
            <a:off x="4489920" y="4910760"/>
            <a:ext cx="1384560" cy="855360"/>
          </a:xfrm>
          <a:prstGeom prst="rect">
            <a:avLst/>
          </a:prstGeom>
          <a:ln>
            <a:noFill/>
          </a:ln>
        </p:spPr>
      </p:pic>
      <p:pic>
        <p:nvPicPr>
          <p:cNvPr id="225" name="Shape 298" descr=""/>
          <p:cNvPicPr/>
          <p:nvPr/>
        </p:nvPicPr>
        <p:blipFill>
          <a:blip r:embed="rId17"/>
          <a:stretch/>
        </p:blipFill>
        <p:spPr>
          <a:xfrm>
            <a:off x="4626000" y="5029920"/>
            <a:ext cx="1262520" cy="779760"/>
          </a:xfrm>
          <a:prstGeom prst="rect">
            <a:avLst/>
          </a:prstGeom>
          <a:ln>
            <a:noFill/>
          </a:ln>
        </p:spPr>
      </p:pic>
      <p:pic>
        <p:nvPicPr>
          <p:cNvPr id="226" name="Shape 299" descr=""/>
          <p:cNvPicPr/>
          <p:nvPr/>
        </p:nvPicPr>
        <p:blipFill>
          <a:blip r:embed="rId18"/>
          <a:stretch/>
        </p:blipFill>
        <p:spPr>
          <a:xfrm>
            <a:off x="4640400" y="5111280"/>
            <a:ext cx="1384560" cy="855360"/>
          </a:xfrm>
          <a:prstGeom prst="rect">
            <a:avLst/>
          </a:prstGeom>
          <a:ln>
            <a:noFill/>
          </a:ln>
        </p:spPr>
      </p:pic>
      <p:pic>
        <p:nvPicPr>
          <p:cNvPr id="227" name="Shape 300" descr=""/>
          <p:cNvPicPr/>
          <p:nvPr/>
        </p:nvPicPr>
        <p:blipFill>
          <a:blip r:embed="rId19"/>
          <a:stretch/>
        </p:blipFill>
        <p:spPr>
          <a:xfrm>
            <a:off x="4701240" y="5111280"/>
            <a:ext cx="1262520" cy="779760"/>
          </a:xfrm>
          <a:prstGeom prst="rect">
            <a:avLst/>
          </a:prstGeom>
          <a:ln>
            <a:noFill/>
          </a:ln>
        </p:spPr>
      </p:pic>
      <p:sp>
        <p:nvSpPr>
          <p:cNvPr id="228" name="CustomShape 20"/>
          <p:cNvSpPr/>
          <p:nvPr/>
        </p:nvSpPr>
        <p:spPr>
          <a:xfrm>
            <a:off x="2175480" y="4063320"/>
            <a:ext cx="4630680" cy="2529720"/>
          </a:xfrm>
          <a:prstGeom prst="rect">
            <a:avLst/>
          </a:prstGeom>
          <a:noFill/>
          <a:ln w="88920">
            <a:solidFill>
              <a:srgbClr val="86c547"/>
            </a:solidFill>
            <a:custDash>
              <a:ds d="100000" sp="300000"/>
            </a:custDash>
            <a:miter/>
          </a:ln>
          <a:effectLst>
            <a:outerShdw blurRad="25399" dir="5400000" dist="12700" rotWithShape="0">
              <a:srgbClr val="000000">
                <a:alpha val="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229" name="CustomShape 21"/>
          <p:cNvSpPr/>
          <p:nvPr/>
        </p:nvSpPr>
        <p:spPr>
          <a:xfrm>
            <a:off x="7063560" y="2625120"/>
            <a:ext cx="628920" cy="214452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3f3f3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2017-03-30T12:09:52Z</dcterms:modified>
  <cp:revision>1</cp:revision>
  <dc:subject/>
  <dc:title/>
</cp:coreProperties>
</file>